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18"/>
  </p:notesMasterIdLst>
  <p:sldIdLst>
    <p:sldId id="256" r:id="rId6"/>
    <p:sldId id="306" r:id="rId7"/>
    <p:sldId id="313" r:id="rId8"/>
    <p:sldId id="307" r:id="rId9"/>
    <p:sldId id="308" r:id="rId10"/>
    <p:sldId id="309" r:id="rId11"/>
    <p:sldId id="316" r:id="rId12"/>
    <p:sldId id="310" r:id="rId13"/>
    <p:sldId id="315" r:id="rId14"/>
    <p:sldId id="314" r:id="rId15"/>
    <p:sldId id="311" r:id="rId16"/>
    <p:sldId id="312" r:id="rId17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7" autoAdjust="0"/>
    <p:restoredTop sz="93568" autoAdjust="0"/>
  </p:normalViewPr>
  <p:slideViewPr>
    <p:cSldViewPr>
      <p:cViewPr>
        <p:scale>
          <a:sx n="128" d="100"/>
          <a:sy n="128" d="100"/>
        </p:scale>
        <p:origin x="-22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74C247-B4CE-4548-ACAB-DA48FA80C53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858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1688D-2AB4-496E-AE47-A0A655C7F487}" type="slidenum">
              <a:rPr lang="de-DE"/>
              <a:pPr/>
              <a:t>1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1688D-2AB4-496E-AE47-A0A655C7F487}" type="slidenum">
              <a:rPr lang="de-DE"/>
              <a:pPr/>
              <a:t>11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1688D-2AB4-496E-AE47-A0A655C7F487}" type="slidenum">
              <a:rPr lang="de-DE"/>
              <a:pPr/>
              <a:t>12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568450" y="1781175"/>
            <a:ext cx="6365875" cy="2638425"/>
          </a:xfrm>
        </p:spPr>
        <p:txBody>
          <a:bodyPr/>
          <a:lstStyle>
            <a:lvl1pPr>
              <a:lnSpc>
                <a:spcPts val="4600"/>
              </a:lnSpc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155" name="Line 35"/>
          <p:cNvSpPr>
            <a:spLocks noChangeShapeType="1"/>
          </p:cNvSpPr>
          <p:nvPr/>
        </p:nvSpPr>
        <p:spPr bwMode="auto">
          <a:xfrm flipV="1">
            <a:off x="16002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65275" y="4597400"/>
            <a:ext cx="6400800" cy="533400"/>
          </a:xfrm>
        </p:spPr>
        <p:txBody>
          <a:bodyPr/>
          <a:lstStyle>
            <a:lvl1pPr marL="0" indent="0">
              <a:buFont typeface="Times"/>
              <a:buNone/>
              <a:defRPr sz="14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 flipV="1">
            <a:off x="16002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pic>
        <p:nvPicPr>
          <p:cNvPr id="5167" name="Picture 47" descr="logo_hblau_engl.jpg                                            00007CB0 kunden sk                      BA8E7A1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6057900"/>
            <a:ext cx="4062413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05650" y="546100"/>
            <a:ext cx="1809750" cy="57785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76400" y="546100"/>
            <a:ext cx="5276850" cy="57785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err="1" smtClean="0"/>
              <a:t>BlueBerry</a:t>
            </a:r>
            <a:r>
              <a:rPr lang="de-DE" dirty="0" smtClean="0"/>
              <a:t> Custom Viewer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21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 flipV="1">
            <a:off x="16002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152" name="Picture 56" descr="logo_d_blau.jpg                                                00007C72 kunden sk                      BA8E7A1C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3825" y="492125"/>
            <a:ext cx="1200150" cy="358775"/>
          </a:xfrm>
          <a:prstGeom prst="rect">
            <a:avLst/>
          </a:prstGeom>
          <a:noFill/>
        </p:spPr>
      </p:pic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371600"/>
            <a:ext cx="723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35496" y="44624"/>
            <a:ext cx="144016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900" dirty="0" smtClean="0">
                <a:solidFill>
                  <a:schemeClr val="bg2"/>
                </a:solidFill>
                <a:latin typeface="Arial" charset="0"/>
              </a:rPr>
              <a:t>Tobias </a:t>
            </a:r>
            <a:r>
              <a:rPr lang="de-DE" sz="900" dirty="0" err="1" smtClean="0">
                <a:solidFill>
                  <a:schemeClr val="bg2"/>
                </a:solidFill>
                <a:latin typeface="Arial" charset="0"/>
              </a:rPr>
              <a:t>Norajitra</a:t>
            </a:r>
            <a:endParaRPr lang="de-DE" sz="9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sz="900" dirty="0" smtClean="0">
                <a:solidFill>
                  <a:schemeClr val="bg2"/>
                </a:solidFill>
                <a:latin typeface="Arial" charset="0"/>
              </a:rPr>
              <a:t>Medical </a:t>
            </a:r>
            <a:r>
              <a:rPr lang="de-DE" sz="900" dirty="0" err="1" smtClean="0">
                <a:solidFill>
                  <a:schemeClr val="bg2"/>
                </a:solidFill>
                <a:latin typeface="Arial" charset="0"/>
              </a:rPr>
              <a:t>and</a:t>
            </a:r>
            <a:r>
              <a:rPr lang="de-DE" sz="900" dirty="0" smtClean="0">
                <a:solidFill>
                  <a:schemeClr val="bg2"/>
                </a:solidFill>
                <a:latin typeface="Arial" charset="0"/>
              </a:rPr>
              <a:t> Biological </a:t>
            </a:r>
            <a:r>
              <a:rPr lang="de-DE" sz="900" dirty="0" err="1" smtClean="0">
                <a:solidFill>
                  <a:schemeClr val="bg2"/>
                </a:solidFill>
                <a:latin typeface="Arial" charset="0"/>
              </a:rPr>
              <a:t>Informatics</a:t>
            </a:r>
            <a:endParaRPr lang="de-DE" sz="900" dirty="0" smtClean="0">
              <a:solidFill>
                <a:schemeClr val="bg2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08-Oct-12</a:t>
            </a:r>
            <a:r>
              <a:rPr lang="en-US" sz="900" baseline="0" dirty="0" smtClean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de-DE" sz="900" dirty="0" smtClean="0">
                <a:solidFill>
                  <a:schemeClr val="bg2"/>
                </a:solidFill>
                <a:latin typeface="Arial" charset="0"/>
              </a:rPr>
              <a:t>Page </a:t>
            </a:r>
            <a:fld id="{CC7447F8-F81B-4678-98EF-1EBC1FC399B1}" type="slidenum">
              <a:rPr lang="en-US" sz="900" smtClean="0">
                <a:solidFill>
                  <a:schemeClr val="bg2"/>
                </a:solidFill>
                <a:latin typeface="Arial" charset="0"/>
              </a:rPr>
              <a:pPr>
                <a:spcBef>
                  <a:spcPct val="50000"/>
                </a:spcBef>
              </a:pPr>
              <a:t>‹Nr.›</a:t>
            </a:fld>
            <a:endParaRPr lang="de-DE" sz="9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546100"/>
            <a:ext cx="563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4170" name="Text Box 74"/>
          <p:cNvSpPr txBox="1">
            <a:spLocks noChangeArrowheads="1"/>
          </p:cNvSpPr>
          <p:nvPr/>
        </p:nvSpPr>
        <p:spPr bwMode="auto">
          <a:xfrm>
            <a:off x="1744663" y="451520"/>
            <a:ext cx="565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de-DE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889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2pPr>
      <a:lvl3pPr marL="10461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3pPr>
      <a:lvl4pPr marL="152241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4pPr>
      <a:lvl5pPr marL="19986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5pPr>
      <a:lvl6pPr marL="24558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9130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33702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8274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43608" y="1781175"/>
            <a:ext cx="7128792" cy="1862048"/>
          </a:xfrm>
        </p:spPr>
        <p:txBody>
          <a:bodyPr/>
          <a:lstStyle/>
          <a:p>
            <a:r>
              <a:rPr lang="en-US" sz="2800" dirty="0" err="1" smtClean="0"/>
              <a:t>BlueBerry</a:t>
            </a:r>
            <a:r>
              <a:rPr lang="en-US" sz="2800" dirty="0" smtClean="0"/>
              <a:t> Custom Viewer Example:</a:t>
            </a:r>
            <a:br>
              <a:rPr lang="en-US" sz="2800" dirty="0" smtClean="0"/>
            </a:br>
            <a:r>
              <a:rPr lang="en-US" sz="2800" dirty="0" smtClean="0"/>
              <a:t>A highly customized viewer application.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b="0" dirty="0" smtClean="0"/>
              <a:t>Tobias Norajitra</a:t>
            </a:r>
            <a:endParaRPr lang="en-US" sz="2000" b="0" dirty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Doxygen</a:t>
            </a:r>
            <a:r>
              <a:rPr lang="de-DE" dirty="0"/>
              <a:t>-</a:t>
            </a:r>
            <a:r>
              <a:rPr lang="de-DE" dirty="0" smtClean="0"/>
              <a:t>Dokumentation III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1068288"/>
            <a:ext cx="7239000" cy="4953000"/>
          </a:xfrm>
        </p:spPr>
        <p:txBody>
          <a:bodyPr/>
          <a:lstStyle/>
          <a:p>
            <a:r>
              <a:rPr lang="de-DE" dirty="0" smtClean="0"/>
              <a:t>Entwicklungsstadien: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D:\Plattformprojekt\MITK\Examples\Plugins\org.mitk.example.gui.customviewer\documentation\doxygen\MinimalApplicationWindo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84784"/>
            <a:ext cx="6840760" cy="53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Plattformprojekt\MITK\Examples\Plugins\org.mitk.example.gui.customviewer\documentation\doxygen\BulkApplicationWind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5"/>
            <a:ext cx="6840760" cy="532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Plattformprojekt\MITK\Examples\Plugins\org.mitk.example.gui.customviewer\documentation\doxygen\ApplicationWindowUnstyled_viewerPers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5"/>
            <a:ext cx="6840760" cy="532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Plattformprojekt\MITK\Examples\Plugins\org.mitk.example.gui.customviewer\documentation\doxygen\StyledMainWindow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88952"/>
            <a:ext cx="6840760" cy="531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Plattformprojekt\MITK\Examples\Plugins\org.mitk.example.gui.customviewer\documentation\doxygen\ViewerPerspectiv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73721"/>
            <a:ext cx="6806346" cy="533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X:\Presentations\Plattformprojektvortrag\CodeSnippet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473721"/>
            <a:ext cx="7344815" cy="504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71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43608" y="2132856"/>
            <a:ext cx="7128792" cy="682238"/>
          </a:xfrm>
        </p:spPr>
        <p:txBody>
          <a:bodyPr/>
          <a:lstStyle/>
          <a:p>
            <a:r>
              <a:rPr lang="en-US" sz="2800" dirty="0" err="1" smtClean="0"/>
              <a:t>Fragen</a:t>
            </a:r>
            <a:r>
              <a:rPr lang="en-US" sz="2800" dirty="0" smtClean="0"/>
              <a:t>?</a:t>
            </a:r>
            <a:endParaRPr lang="en-US" sz="2000" b="0" dirty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0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043608" y="1781175"/>
            <a:ext cx="7128792" cy="616515"/>
          </a:xfrm>
        </p:spPr>
        <p:txBody>
          <a:bodyPr/>
          <a:lstStyle/>
          <a:p>
            <a:r>
              <a:rPr lang="en-US" sz="2800" dirty="0" smtClean="0"/>
              <a:t>Happy Bug Squashing</a:t>
            </a:r>
            <a:endParaRPr lang="en-US" sz="2000" b="0" dirty="0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1350338" cy="135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7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BlueBerry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Framework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1371600"/>
            <a:ext cx="7144072" cy="4953000"/>
          </a:xfrm>
        </p:spPr>
        <p:txBody>
          <a:bodyPr/>
          <a:lstStyle/>
          <a:p>
            <a:r>
              <a:rPr lang="de-DE" dirty="0"/>
              <a:t>Komponentenbasiertes </a:t>
            </a:r>
            <a:r>
              <a:rPr lang="de-DE" dirty="0" smtClean="0"/>
              <a:t>System: Extension-Points </a:t>
            </a:r>
            <a:r>
              <a:rPr lang="de-DE" dirty="0"/>
              <a:t>und </a:t>
            </a:r>
            <a:r>
              <a:rPr lang="de-DE" dirty="0" err="1" smtClean="0"/>
              <a:t>Extensions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Fertiges GUI-Konzept</a:t>
            </a:r>
            <a:r>
              <a:rPr lang="de-DE" dirty="0"/>
              <a:t>: </a:t>
            </a:r>
            <a:r>
              <a:rPr lang="de-DE" dirty="0" smtClean="0"/>
              <a:t>Windows, Pages, </a:t>
            </a:r>
            <a:r>
              <a:rPr lang="de-DE" dirty="0" err="1" smtClean="0"/>
              <a:t>Perspectives</a:t>
            </a:r>
            <a:r>
              <a:rPr lang="de-DE" dirty="0" smtClean="0"/>
              <a:t>, Views, Editors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Darüber hinaus: freie Konfigurierbarkeit </a:t>
            </a:r>
            <a:r>
              <a:rPr lang="de-DE" smtClean="0"/>
              <a:t>der </a:t>
            </a:r>
            <a:r>
              <a:rPr lang="de-DE" smtClean="0"/>
              <a:t>GUI</a:t>
            </a:r>
            <a:endParaRPr lang="de-DE" dirty="0" smtClean="0"/>
          </a:p>
          <a:p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452237" y="2157068"/>
            <a:ext cx="4248472" cy="815672"/>
            <a:chOff x="1979712" y="3501008"/>
            <a:chExt cx="4248472" cy="81567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1979712" y="3501008"/>
              <a:ext cx="4104456" cy="815672"/>
              <a:chOff x="1979712" y="3501008"/>
              <a:chExt cx="5472608" cy="1334736"/>
            </a:xfrm>
          </p:grpSpPr>
          <p:sp>
            <p:nvSpPr>
              <p:cNvPr id="4" name="Rechteck 3"/>
              <p:cNvSpPr/>
              <p:nvPr/>
            </p:nvSpPr>
            <p:spPr bwMode="auto">
              <a:xfrm>
                <a:off x="1979712" y="3501008"/>
                <a:ext cx="2088232" cy="1296144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 smtClean="0"/>
              </a:p>
            </p:txBody>
          </p:sp>
          <p:sp>
            <p:nvSpPr>
              <p:cNvPr id="5" name="Rechteck 4"/>
              <p:cNvSpPr/>
              <p:nvPr/>
            </p:nvSpPr>
            <p:spPr bwMode="auto">
              <a:xfrm>
                <a:off x="5220072" y="3501008"/>
                <a:ext cx="2232248" cy="1296144"/>
              </a:xfrm>
              <a:prstGeom prst="rect">
                <a:avLst/>
              </a:prstGeom>
              <a:solidFill>
                <a:schemeClr val="accent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</a:endParaRPr>
              </a:p>
            </p:txBody>
          </p:sp>
          <p:sp>
            <p:nvSpPr>
              <p:cNvPr id="6" name="Rechteck 5"/>
              <p:cNvSpPr/>
              <p:nvPr/>
            </p:nvSpPr>
            <p:spPr bwMode="auto">
              <a:xfrm>
                <a:off x="5220072" y="4077072"/>
                <a:ext cx="144016" cy="14401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cxnSp>
            <p:nvCxnSpPr>
              <p:cNvPr id="8" name="Gerade Verbindung mit Pfeil 7"/>
              <p:cNvCxnSpPr>
                <a:stCxn id="4" idx="3"/>
                <a:endCxn id="6" idx="1"/>
              </p:cNvCxnSpPr>
              <p:nvPr/>
            </p:nvCxnSpPr>
            <p:spPr bwMode="auto">
              <a:xfrm>
                <a:off x="4067944" y="4149080"/>
                <a:ext cx="1152128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9" name="Textfeld 8"/>
              <p:cNvSpPr txBox="1"/>
              <p:nvPr/>
            </p:nvSpPr>
            <p:spPr>
              <a:xfrm>
                <a:off x="4187957" y="3736671"/>
                <a:ext cx="1584176" cy="246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>
                    <a:solidFill>
                      <a:srgbClr val="FFC000"/>
                    </a:solidFill>
                  </a:rPr>
                  <a:t>Extension</a:t>
                </a:r>
                <a:endParaRPr lang="en-US" sz="10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5148064" y="4181019"/>
                <a:ext cx="1056117" cy="65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 smtClean="0">
                    <a:solidFill>
                      <a:schemeClr val="accent1"/>
                    </a:solidFill>
                  </a:rPr>
                  <a:t>Extension Point</a:t>
                </a:r>
                <a:endParaRPr lang="en-US" sz="10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2" name="Textfeld 11"/>
            <p:cNvSpPr txBox="1"/>
            <p:nvPr/>
          </p:nvSpPr>
          <p:spPr>
            <a:xfrm>
              <a:off x="4644008" y="3717032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 smtClean="0"/>
                <a:t>Component</a:t>
              </a:r>
              <a:r>
                <a:rPr lang="de-DE" sz="1400" dirty="0" smtClean="0"/>
                <a:t> 2</a:t>
              </a:r>
              <a:endParaRPr lang="en-US" sz="14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90175" y="3717032"/>
              <a:ext cx="115768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400" dirty="0" err="1"/>
                <a:t>Component</a:t>
              </a:r>
              <a:r>
                <a:rPr lang="de-DE" sz="1400" dirty="0"/>
                <a:t> </a:t>
              </a:r>
              <a:r>
                <a:rPr lang="de-DE" sz="1400" dirty="0" smtClean="0"/>
                <a:t>1</a:t>
              </a:r>
              <a:endParaRPr lang="en-US" sz="1400" dirty="0"/>
            </a:p>
          </p:txBody>
        </p:sp>
      </p:grpSp>
      <p:pic>
        <p:nvPicPr>
          <p:cNvPr id="1027" name="Picture 3" descr="X:\Presentations\Plattformprojektvortrag\edi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237" y="3880098"/>
            <a:ext cx="2675150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0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Custom Viewer </a:t>
            </a:r>
            <a:r>
              <a:rPr lang="de-DE" dirty="0" err="1" smtClean="0"/>
              <a:t>Example</a:t>
            </a:r>
            <a:r>
              <a:rPr lang="de-DE" dirty="0" smtClean="0"/>
              <a:t>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Entwicklung und Dokumentation eines Viewers mit individuell gestalteter </a:t>
            </a:r>
            <a:r>
              <a:rPr lang="de-DE" dirty="0" smtClean="0"/>
              <a:t>GUI:</a:t>
            </a:r>
          </a:p>
          <a:p>
            <a:endParaRPr lang="de-DE" dirty="0"/>
          </a:p>
          <a:p>
            <a:pPr lvl="1"/>
            <a:r>
              <a:rPr lang="de-DE" dirty="0" smtClean="0"/>
              <a:t>Hidden Menu-, Tool- und Statusbars</a:t>
            </a:r>
          </a:p>
          <a:p>
            <a:pPr lvl="1"/>
            <a:r>
              <a:rPr lang="de-DE" dirty="0" smtClean="0"/>
              <a:t>Hidden Editor Area</a:t>
            </a:r>
          </a:p>
          <a:p>
            <a:pPr lvl="1"/>
            <a:r>
              <a:rPr lang="de-DE" dirty="0" smtClean="0"/>
              <a:t>Fixed </a:t>
            </a:r>
            <a:r>
              <a:rPr lang="de-DE" dirty="0" err="1" smtClean="0"/>
              <a:t>Perspectives</a:t>
            </a:r>
            <a:endParaRPr lang="de-DE" dirty="0" smtClean="0"/>
          </a:p>
          <a:p>
            <a:pPr lvl="1"/>
            <a:r>
              <a:rPr lang="de-DE" dirty="0" err="1"/>
              <a:t>Customized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 Bar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 smtClean="0"/>
              <a:t>QTabBar</a:t>
            </a:r>
            <a:endParaRPr lang="de-DE" dirty="0" smtClean="0"/>
          </a:p>
          <a:p>
            <a:pPr lvl="1"/>
            <a:r>
              <a:rPr lang="de-DE" dirty="0" err="1" smtClean="0"/>
              <a:t>Customized</a:t>
            </a:r>
            <a:r>
              <a:rPr lang="de-DE" dirty="0" smtClean="0"/>
              <a:t> Main </a:t>
            </a:r>
            <a:r>
              <a:rPr lang="de-DE" dirty="0" err="1" smtClean="0"/>
              <a:t>Window</a:t>
            </a:r>
            <a:r>
              <a:rPr lang="de-DE" dirty="0" smtClean="0"/>
              <a:t> Contents</a:t>
            </a:r>
          </a:p>
          <a:p>
            <a:pPr lvl="1"/>
            <a:r>
              <a:rPr lang="de-DE" dirty="0" smtClean="0"/>
              <a:t>GUI </a:t>
            </a:r>
            <a:r>
              <a:rPr lang="de-DE" dirty="0" err="1" smtClean="0"/>
              <a:t>Customization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Qt</a:t>
            </a:r>
            <a:r>
              <a:rPr lang="de-DE" dirty="0" smtClean="0"/>
              <a:t>-Stylesheets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Custom Viewer </a:t>
            </a:r>
            <a:r>
              <a:rPr lang="de-DE" dirty="0" err="1" smtClean="0"/>
              <a:t>Example</a:t>
            </a:r>
            <a:r>
              <a:rPr lang="de-DE" dirty="0" smtClean="0"/>
              <a:t>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1052736"/>
            <a:ext cx="7239000" cy="4953000"/>
          </a:xfrm>
        </p:spPr>
        <p:txBody>
          <a:bodyPr/>
          <a:lstStyle/>
          <a:p>
            <a:r>
              <a:rPr lang="de-DE" dirty="0" smtClean="0"/>
              <a:t>Zur Veranschaulichung:</a:t>
            </a:r>
          </a:p>
          <a:p>
            <a:endParaRPr lang="en-US" dirty="0"/>
          </a:p>
        </p:txBody>
      </p:sp>
      <p:sp>
        <p:nvSpPr>
          <p:cNvPr id="46" name="Textfeld 45"/>
          <p:cNvSpPr txBox="1"/>
          <p:nvPr/>
        </p:nvSpPr>
        <p:spPr>
          <a:xfrm>
            <a:off x="6734471" y="4706560"/>
            <a:ext cx="224013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2D050"/>
                </a:solidFill>
              </a:rPr>
              <a:t>Außerdem: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Hidden Editor Area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400" dirty="0" smtClean="0">
                <a:solidFill>
                  <a:srgbClr val="92D050"/>
                </a:solidFill>
              </a:rPr>
              <a:t>Fixed </a:t>
            </a:r>
            <a:r>
              <a:rPr lang="de-DE" sz="1400" dirty="0" err="1" smtClean="0">
                <a:solidFill>
                  <a:srgbClr val="92D050"/>
                </a:solidFill>
              </a:rPr>
              <a:t>Perspectives</a:t>
            </a:r>
            <a:endParaRPr lang="en-US" sz="1400" dirty="0">
              <a:solidFill>
                <a:srgbClr val="92D05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3347864" y="1404323"/>
            <a:ext cx="3240360" cy="5188901"/>
            <a:chOff x="1979712" y="1413848"/>
            <a:chExt cx="3240360" cy="5188901"/>
          </a:xfrm>
        </p:grpSpPr>
        <p:pic>
          <p:nvPicPr>
            <p:cNvPr id="2051" name="Picture 3" descr="X:\Presentations\Plattformprojektvortrag\nativeGU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086597"/>
              <a:ext cx="3240360" cy="251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D:\Plattformprojekt\MITK\Examples\Plugins\org.mitk.example.gui.customviewer\documentation\doxygen\StyledMainWindow_final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413848"/>
              <a:ext cx="3240360" cy="251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77" name="Gruppieren 2076"/>
          <p:cNvGrpSpPr/>
          <p:nvPr/>
        </p:nvGrpSpPr>
        <p:grpSpPr>
          <a:xfrm>
            <a:off x="323528" y="1484784"/>
            <a:ext cx="6264696" cy="5086089"/>
            <a:chOff x="323528" y="2115992"/>
            <a:chExt cx="6264696" cy="5086089"/>
          </a:xfrm>
        </p:grpSpPr>
        <p:cxnSp>
          <p:nvCxnSpPr>
            <p:cNvPr id="15" name="Gerade Verbindung 14"/>
            <p:cNvCxnSpPr>
              <a:stCxn id="8" idx="2"/>
              <a:endCxn id="24" idx="3"/>
            </p:cNvCxnSpPr>
            <p:nvPr/>
          </p:nvCxnSpPr>
          <p:spPr bwMode="auto">
            <a:xfrm flipH="1">
              <a:off x="1979712" y="2142995"/>
              <a:ext cx="1296144" cy="137208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065" name="Gruppieren 2064"/>
            <p:cNvGrpSpPr/>
            <p:nvPr/>
          </p:nvGrpSpPr>
          <p:grpSpPr>
            <a:xfrm>
              <a:off x="323528" y="2115992"/>
              <a:ext cx="6264696" cy="5086089"/>
              <a:chOff x="323528" y="2128347"/>
              <a:chExt cx="6264696" cy="5086089"/>
            </a:xfrm>
          </p:grpSpPr>
          <p:sp>
            <p:nvSpPr>
              <p:cNvPr id="24" name="Textfeld 23"/>
              <p:cNvSpPr txBox="1"/>
              <p:nvPr/>
            </p:nvSpPr>
            <p:spPr>
              <a:xfrm>
                <a:off x="323528" y="3265820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smtClean="0">
                    <a:solidFill>
                      <a:schemeClr val="accent1"/>
                    </a:solidFill>
                  </a:rPr>
                  <a:t>Hidden Menu-, Tool- und Statusbars</a:t>
                </a:r>
                <a:endParaRPr lang="en-US" sz="1400" dirty="0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064" name="Gruppieren 2063"/>
              <p:cNvGrpSpPr/>
              <p:nvPr/>
            </p:nvGrpSpPr>
            <p:grpSpPr>
              <a:xfrm>
                <a:off x="1979712" y="2128347"/>
                <a:ext cx="4608512" cy="5086089"/>
                <a:chOff x="1979712" y="2128347"/>
                <a:chExt cx="4608512" cy="5086089"/>
              </a:xfrm>
            </p:grpSpPr>
            <p:sp>
              <p:nvSpPr>
                <p:cNvPr id="5" name="Ellipse 4"/>
                <p:cNvSpPr/>
                <p:nvPr/>
              </p:nvSpPr>
              <p:spPr bwMode="auto">
                <a:xfrm>
                  <a:off x="3275856" y="4792643"/>
                  <a:ext cx="3312368" cy="10801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9" name="Ellipse 8"/>
                <p:cNvSpPr/>
                <p:nvPr/>
              </p:nvSpPr>
              <p:spPr bwMode="auto">
                <a:xfrm>
                  <a:off x="3275856" y="4459082"/>
                  <a:ext cx="3312368" cy="10801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7" name="Gerade Verbindung 6"/>
                <p:cNvCxnSpPr>
                  <a:stCxn id="5" idx="2"/>
                  <a:endCxn id="24" idx="3"/>
                </p:cNvCxnSpPr>
                <p:nvPr/>
              </p:nvCxnSpPr>
              <p:spPr bwMode="auto">
                <a:xfrm flipH="1" flipV="1">
                  <a:off x="1979712" y="3527430"/>
                  <a:ext cx="1296144" cy="131921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" name="Gerade Verbindung 12"/>
                <p:cNvCxnSpPr>
                  <a:stCxn id="9" idx="2"/>
                  <a:endCxn id="24" idx="3"/>
                </p:cNvCxnSpPr>
                <p:nvPr/>
              </p:nvCxnSpPr>
              <p:spPr bwMode="auto">
                <a:xfrm flipH="1" flipV="1">
                  <a:off x="1979712" y="3527430"/>
                  <a:ext cx="1296144" cy="98565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" name="Gerade Verbindung 16"/>
                <p:cNvCxnSpPr>
                  <a:stCxn id="10" idx="2"/>
                </p:cNvCxnSpPr>
                <p:nvPr/>
              </p:nvCxnSpPr>
              <p:spPr bwMode="auto">
                <a:xfrm flipH="1" flipV="1">
                  <a:off x="1979712" y="3536955"/>
                  <a:ext cx="1296144" cy="362347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" name="Ellipse 7"/>
                <p:cNvSpPr/>
                <p:nvPr/>
              </p:nvSpPr>
              <p:spPr bwMode="auto">
                <a:xfrm>
                  <a:off x="3275856" y="2128347"/>
                  <a:ext cx="3312368" cy="54006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"/>
                  </a:endParaRPr>
                </a:p>
              </p:txBody>
            </p:sp>
            <p:sp>
              <p:nvSpPr>
                <p:cNvPr id="10" name="Ellipse 9"/>
                <p:cNvSpPr/>
                <p:nvPr/>
              </p:nvSpPr>
              <p:spPr bwMode="auto">
                <a:xfrm>
                  <a:off x="3275856" y="7106424"/>
                  <a:ext cx="3312368" cy="108012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latin typeface="Times"/>
                  </a:endParaRPr>
                </a:p>
              </p:txBody>
            </p:sp>
          </p:grpSp>
        </p:grpSp>
      </p:grpSp>
      <p:grpSp>
        <p:nvGrpSpPr>
          <p:cNvPr id="2074" name="Gruppieren 2073"/>
          <p:cNvGrpSpPr/>
          <p:nvPr/>
        </p:nvGrpSpPr>
        <p:grpSpPr>
          <a:xfrm>
            <a:off x="0" y="1484784"/>
            <a:ext cx="6536432" cy="5090467"/>
            <a:chOff x="-20216" y="2129445"/>
            <a:chExt cx="6536432" cy="5090467"/>
          </a:xfrm>
        </p:grpSpPr>
        <p:sp>
          <p:nvSpPr>
            <p:cNvPr id="2060" name="Abgerundetes Rechteck 2059"/>
            <p:cNvSpPr/>
            <p:nvPr/>
          </p:nvSpPr>
          <p:spPr bwMode="auto">
            <a:xfrm>
              <a:off x="3347864" y="2129445"/>
              <a:ext cx="3168352" cy="2384741"/>
            </a:xfrm>
            <a:prstGeom prst="roundRect">
              <a:avLst/>
            </a:prstGeom>
            <a:solidFill>
              <a:srgbClr val="0099FF">
                <a:alpha val="18039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49" name="Abgerundetes Rechteck 48"/>
            <p:cNvSpPr/>
            <p:nvPr/>
          </p:nvSpPr>
          <p:spPr bwMode="auto">
            <a:xfrm>
              <a:off x="3347864" y="4825645"/>
              <a:ext cx="3168352" cy="2394267"/>
            </a:xfrm>
            <a:prstGeom prst="roundRect">
              <a:avLst/>
            </a:prstGeom>
            <a:solidFill>
              <a:srgbClr val="0099FF">
                <a:alpha val="18039"/>
              </a:srgb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cxnSp>
          <p:nvCxnSpPr>
            <p:cNvPr id="50" name="Gerade Verbindung 49"/>
            <p:cNvCxnSpPr>
              <a:stCxn id="2060" idx="1"/>
              <a:endCxn id="53" idx="3"/>
            </p:cNvCxnSpPr>
            <p:nvPr/>
          </p:nvCxnSpPr>
          <p:spPr bwMode="auto">
            <a:xfrm flipH="1">
              <a:off x="2103512" y="3321816"/>
              <a:ext cx="1244352" cy="15731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Gerade Verbindung 50"/>
            <p:cNvCxnSpPr>
              <a:stCxn id="2051" idx="1"/>
              <a:endCxn id="53" idx="3"/>
            </p:cNvCxnSpPr>
            <p:nvPr/>
          </p:nvCxnSpPr>
          <p:spPr bwMode="auto">
            <a:xfrm flipH="1" flipV="1">
              <a:off x="2103512" y="4895002"/>
              <a:ext cx="1224136" cy="108480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feld 52"/>
            <p:cNvSpPr txBox="1"/>
            <p:nvPr/>
          </p:nvSpPr>
          <p:spPr>
            <a:xfrm>
              <a:off x="-20216" y="4417948"/>
              <a:ext cx="21237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de-DE" sz="1400" dirty="0" err="1" smtClean="0">
                  <a:solidFill>
                    <a:srgbClr val="0099FF"/>
                  </a:solidFill>
                </a:rPr>
                <a:t>Customized</a:t>
              </a:r>
              <a:r>
                <a:rPr lang="de-DE" sz="1400" dirty="0" smtClean="0">
                  <a:solidFill>
                    <a:srgbClr val="0099FF"/>
                  </a:solidFill>
                </a:rPr>
                <a:t> Main </a:t>
              </a:r>
              <a:r>
                <a:rPr lang="de-DE" sz="1400" dirty="0" err="1" smtClean="0">
                  <a:solidFill>
                    <a:srgbClr val="0099FF"/>
                  </a:solidFill>
                </a:rPr>
                <a:t>Window</a:t>
              </a:r>
              <a:r>
                <a:rPr lang="de-DE" sz="1400" dirty="0" smtClean="0">
                  <a:solidFill>
                    <a:srgbClr val="0099FF"/>
                  </a:solidFill>
                </a:rPr>
                <a:t> Contents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de-DE" sz="1400" dirty="0" err="1" smtClean="0">
                  <a:solidFill>
                    <a:srgbClr val="0099FF"/>
                  </a:solidFill>
                </a:rPr>
                <a:t>Customized</a:t>
              </a:r>
              <a:r>
                <a:rPr lang="de-DE" sz="1400" dirty="0" smtClean="0">
                  <a:solidFill>
                    <a:srgbClr val="0099FF"/>
                  </a:solidFill>
                </a:rPr>
                <a:t> GUI </a:t>
              </a:r>
              <a:r>
                <a:rPr lang="de-DE" sz="1400" dirty="0" err="1" smtClean="0">
                  <a:solidFill>
                    <a:srgbClr val="0099FF"/>
                  </a:solidFill>
                </a:rPr>
                <a:t>using</a:t>
              </a:r>
              <a:r>
                <a:rPr lang="de-DE" sz="1400" dirty="0" smtClean="0">
                  <a:solidFill>
                    <a:srgbClr val="0099FF"/>
                  </a:solidFill>
                </a:rPr>
                <a:t> </a:t>
              </a:r>
              <a:r>
                <a:rPr lang="de-DE" sz="1400" dirty="0" err="1" smtClean="0">
                  <a:solidFill>
                    <a:srgbClr val="0099FF"/>
                  </a:solidFill>
                </a:rPr>
                <a:t>Qt</a:t>
              </a:r>
              <a:r>
                <a:rPr lang="de-DE" sz="1400" dirty="0" smtClean="0">
                  <a:solidFill>
                    <a:srgbClr val="0099FF"/>
                  </a:solidFill>
                </a:rPr>
                <a:t>-Stylesheets</a:t>
              </a:r>
              <a:endParaRPr lang="en-US" sz="1400" dirty="0">
                <a:solidFill>
                  <a:srgbClr val="0099FF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217798" y="1503834"/>
            <a:ext cx="5890706" cy="2847727"/>
            <a:chOff x="3217798" y="2004766"/>
            <a:chExt cx="5890706" cy="2847727"/>
          </a:xfrm>
        </p:grpSpPr>
        <p:grpSp>
          <p:nvGrpSpPr>
            <p:cNvPr id="2078" name="Gruppieren 2077"/>
            <p:cNvGrpSpPr/>
            <p:nvPr/>
          </p:nvGrpSpPr>
          <p:grpSpPr>
            <a:xfrm>
              <a:off x="3217798" y="2004766"/>
              <a:ext cx="5890706" cy="2792016"/>
              <a:chOff x="3217798" y="2152988"/>
              <a:chExt cx="5890706" cy="2792016"/>
            </a:xfrm>
          </p:grpSpPr>
          <p:cxnSp>
            <p:nvCxnSpPr>
              <p:cNvPr id="33" name="Gerade Verbindung 32"/>
              <p:cNvCxnSpPr>
                <a:stCxn id="30" idx="6"/>
                <a:endCxn id="35" idx="1"/>
              </p:cNvCxnSpPr>
              <p:nvPr/>
            </p:nvCxnSpPr>
            <p:spPr bwMode="auto">
              <a:xfrm>
                <a:off x="5882094" y="2268883"/>
                <a:ext cx="1570226" cy="95338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2072" name="Gruppieren 2071"/>
              <p:cNvGrpSpPr/>
              <p:nvPr/>
            </p:nvGrpSpPr>
            <p:grpSpPr>
              <a:xfrm>
                <a:off x="3217798" y="2152988"/>
                <a:ext cx="5890706" cy="2792016"/>
                <a:chOff x="3217798" y="2152988"/>
                <a:chExt cx="5890706" cy="2792016"/>
              </a:xfrm>
            </p:grpSpPr>
            <p:sp>
              <p:nvSpPr>
                <p:cNvPr id="30" name="Ellipse 29"/>
                <p:cNvSpPr/>
                <p:nvPr/>
              </p:nvSpPr>
              <p:spPr bwMode="auto">
                <a:xfrm>
                  <a:off x="3217798" y="2152988"/>
                  <a:ext cx="2664296" cy="23179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/>
                  </a:endParaRPr>
                </a:p>
              </p:txBody>
            </p:sp>
            <p:cxnSp>
              <p:nvCxnSpPr>
                <p:cNvPr id="31" name="Gerade Verbindung 30"/>
                <p:cNvCxnSpPr>
                  <a:stCxn id="36" idx="6"/>
                  <a:endCxn id="35" idx="1"/>
                </p:cNvCxnSpPr>
                <p:nvPr/>
              </p:nvCxnSpPr>
              <p:spPr bwMode="auto">
                <a:xfrm flipV="1">
                  <a:off x="6588224" y="3222268"/>
                  <a:ext cx="864096" cy="172273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5" name="Textfeld 34"/>
                <p:cNvSpPr txBox="1"/>
                <p:nvPr/>
              </p:nvSpPr>
              <p:spPr>
                <a:xfrm>
                  <a:off x="7452320" y="2852936"/>
                  <a:ext cx="1656184" cy="73866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1400" dirty="0" err="1" smtClean="0">
                      <a:solidFill>
                        <a:srgbClr val="FFC000"/>
                      </a:solidFill>
                    </a:rPr>
                    <a:t>Customized</a:t>
                  </a:r>
                  <a:r>
                    <a:rPr lang="de-DE" sz="1400" dirty="0" smtClean="0">
                      <a:solidFill>
                        <a:srgbClr val="FFC000"/>
                      </a:solidFill>
                    </a:rPr>
                    <a:t> </a:t>
                  </a:r>
                  <a:r>
                    <a:rPr lang="de-DE" sz="1400" dirty="0" err="1" smtClean="0">
                      <a:solidFill>
                        <a:srgbClr val="FFC000"/>
                      </a:solidFill>
                    </a:rPr>
                    <a:t>Perspectives</a:t>
                  </a:r>
                  <a:r>
                    <a:rPr lang="de-DE" sz="1400" dirty="0" smtClean="0">
                      <a:solidFill>
                        <a:srgbClr val="FFC000"/>
                      </a:solidFill>
                    </a:rPr>
                    <a:t> Bar </a:t>
                  </a:r>
                  <a:r>
                    <a:rPr lang="de-DE" sz="1400" dirty="0" err="1" smtClean="0">
                      <a:solidFill>
                        <a:srgbClr val="FFC000"/>
                      </a:solidFill>
                    </a:rPr>
                    <a:t>based</a:t>
                  </a:r>
                  <a:r>
                    <a:rPr lang="de-DE" sz="1400" dirty="0" smtClean="0">
                      <a:solidFill>
                        <a:srgbClr val="FFC000"/>
                      </a:solidFill>
                    </a:rPr>
                    <a:t> on </a:t>
                  </a:r>
                  <a:r>
                    <a:rPr lang="de-DE" sz="1400" dirty="0" err="1" smtClean="0">
                      <a:solidFill>
                        <a:srgbClr val="FFC000"/>
                      </a:solidFill>
                    </a:rPr>
                    <a:t>QTabBar</a:t>
                  </a:r>
                  <a:endParaRPr lang="en-US" sz="1400" dirty="0">
                    <a:solidFill>
                      <a:srgbClr val="FFC000"/>
                    </a:solidFill>
                  </a:endParaRPr>
                </a:p>
              </p:txBody>
            </p:sp>
          </p:grpSp>
        </p:grpSp>
        <p:sp>
          <p:nvSpPr>
            <p:cNvPr id="36" name="Ellipse 35"/>
            <p:cNvSpPr/>
            <p:nvPr/>
          </p:nvSpPr>
          <p:spPr bwMode="auto">
            <a:xfrm>
              <a:off x="3347864" y="4741070"/>
              <a:ext cx="3240360" cy="111423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pic>
        <p:nvPicPr>
          <p:cNvPr id="1026" name="Picture 2" descr="D:\Plattformprojekt\MITK\Examples\Plugins\org.mitk.example.gui.customviewer\documentation\doxygen\ViewerPerspec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33" y="1403251"/>
            <a:ext cx="6798761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lattformprojekt\MITK\Examples\Plugins\org.mitk.example.gui.customviewer\documentation\doxygen\ViewerPerspec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9"/>
            <a:ext cx="6943397" cy="544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Viewer </a:t>
            </a:r>
            <a:r>
              <a:rPr lang="de-DE" dirty="0" err="1" smtClean="0"/>
              <a:t>Perspective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980728"/>
            <a:ext cx="7337904" cy="2448204"/>
          </a:xfrm>
        </p:spPr>
        <p:txBody>
          <a:bodyPr/>
          <a:lstStyle/>
          <a:p>
            <a:r>
              <a:rPr lang="de-DE" dirty="0" err="1" smtClean="0"/>
              <a:t>QmitkDataManagerView</a:t>
            </a:r>
            <a:r>
              <a:rPr lang="de-DE" dirty="0" smtClean="0"/>
              <a:t> und </a:t>
            </a:r>
            <a:r>
              <a:rPr lang="de-DE" dirty="0" err="1" smtClean="0"/>
              <a:t>SimpleRenderWindowView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  <p:grpSp>
        <p:nvGrpSpPr>
          <p:cNvPr id="8" name="Gruppieren 7"/>
          <p:cNvGrpSpPr/>
          <p:nvPr/>
        </p:nvGrpSpPr>
        <p:grpSpPr>
          <a:xfrm>
            <a:off x="27435" y="2348880"/>
            <a:ext cx="9093670" cy="4032449"/>
            <a:chOff x="27435" y="2348880"/>
            <a:chExt cx="9093670" cy="4032449"/>
          </a:xfrm>
        </p:grpSpPr>
        <p:sp>
          <p:nvSpPr>
            <p:cNvPr id="7" name="Inhaltsplatzhalter 2"/>
            <p:cNvSpPr txBox="1">
              <a:spLocks/>
            </p:cNvSpPr>
            <p:nvPr/>
          </p:nvSpPr>
          <p:spPr bwMode="auto">
            <a:xfrm>
              <a:off x="1676400" y="2348880"/>
              <a:ext cx="3903712" cy="2448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190500" indent="-1905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69913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461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52241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9986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4558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130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3702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27463" indent="-187325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90000"/>
                <a:buFont typeface="Times"/>
                <a:buChar char="•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r>
                <a:rPr lang="de-DE" dirty="0" err="1" smtClean="0"/>
                <a:t>OpenFile</a:t>
              </a:r>
              <a:r>
                <a:rPr lang="de-DE" dirty="0" smtClean="0"/>
                <a:t>-Funktionalität:</a:t>
              </a:r>
            </a:p>
            <a:p>
              <a:endParaRPr lang="de-DE" dirty="0" smtClean="0"/>
            </a:p>
            <a:p>
              <a:endParaRPr lang="de-DE" dirty="0" smtClean="0"/>
            </a:p>
            <a:p>
              <a:endParaRPr lang="de-DE" dirty="0" smtClean="0"/>
            </a:p>
            <a:p>
              <a:pPr marL="0" indent="0">
                <a:buFont typeface="Times"/>
                <a:buNone/>
              </a:pPr>
              <a:endParaRPr lang="de-DE" dirty="0" smtClean="0"/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27435" y="2924943"/>
              <a:ext cx="9093670" cy="3456386"/>
              <a:chOff x="27435" y="2924943"/>
              <a:chExt cx="9093670" cy="3456386"/>
            </a:xfrm>
          </p:grpSpPr>
          <p:pic>
            <p:nvPicPr>
              <p:cNvPr id="2051" name="Picture 3" descr="X:\Presentations\Plattformprojektvortrag\openFileDialog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5" y="2924945"/>
                <a:ext cx="4483032" cy="34563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X:\Presentations\Plattformprojektvortrag\fileOpen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7523" y="2924943"/>
                <a:ext cx="4453582" cy="345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Pfeil nach rechts 3"/>
              <p:cNvSpPr/>
              <p:nvPr/>
            </p:nvSpPr>
            <p:spPr bwMode="auto">
              <a:xfrm>
                <a:off x="4355976" y="4437112"/>
                <a:ext cx="576064" cy="359972"/>
              </a:xfrm>
              <a:prstGeom prst="right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756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lattformprojekt\MITK\Examples\Plugins\org.mitk.example.gui.customviewer\documentation\doxygen\DicomPerspec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4" y="1412776"/>
            <a:ext cx="6912128" cy="538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DICOM </a:t>
            </a:r>
            <a:r>
              <a:rPr lang="de-DE" dirty="0" err="1" smtClean="0"/>
              <a:t>Perspective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980728"/>
            <a:ext cx="7239000" cy="3209528"/>
          </a:xfrm>
        </p:spPr>
        <p:txBody>
          <a:bodyPr/>
          <a:lstStyle/>
          <a:p>
            <a:r>
              <a:rPr lang="de-DE" dirty="0" err="1" smtClean="0"/>
              <a:t>QmitkDicomExternalDataWidget</a:t>
            </a:r>
            <a:endParaRPr lang="en-US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691680" y="1556792"/>
            <a:ext cx="7239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0461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52241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9986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4558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130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3702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27463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Times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DicomImport</a:t>
            </a:r>
            <a:r>
              <a:rPr lang="de-DE" dirty="0" smtClean="0"/>
              <a:t>-Funktionalität:</a:t>
            </a:r>
            <a:endParaRPr lang="en-US" dirty="0"/>
          </a:p>
        </p:txBody>
      </p:sp>
      <p:pic>
        <p:nvPicPr>
          <p:cNvPr id="3079" name="Picture 7" descr="X:\Presentations\Plattformprojektvortrag\DICOMimportDialo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4" y="1988841"/>
            <a:ext cx="6215790" cy="481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X:\Presentations\Plattformprojektvortrag\DICOMimport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64" y="1983498"/>
            <a:ext cx="6215790" cy="48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X:\Presentations\Plattformprojektvortrag\DICOMdata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47" y="1972913"/>
            <a:ext cx="6188783" cy="48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Making-</a:t>
            </a:r>
            <a:r>
              <a:rPr lang="de-DE" dirty="0" err="1" smtClean="0"/>
              <a:t>of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BlueBerry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friend</a:t>
            </a:r>
            <a:r>
              <a:rPr lang="de-DE" dirty="0" smtClean="0"/>
              <a:t>, not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foe</a:t>
            </a:r>
            <a:r>
              <a:rPr lang="de-DE" dirty="0" smtClean="0"/>
              <a:t>…</a:t>
            </a:r>
          </a:p>
          <a:p>
            <a:endParaRPr lang="de-DE" dirty="0" smtClean="0"/>
          </a:p>
          <a:p>
            <a:pPr lvl="1"/>
            <a:r>
              <a:rPr lang="de-DE" dirty="0" err="1" smtClean="0"/>
              <a:t>WorkbenchWindowAdvisor</a:t>
            </a:r>
            <a:endParaRPr lang="de-DE" dirty="0" smtClean="0"/>
          </a:p>
          <a:p>
            <a:pPr lvl="1"/>
            <a:r>
              <a:rPr lang="de-DE" dirty="0" err="1" smtClean="0"/>
              <a:t>Qt</a:t>
            </a:r>
            <a:r>
              <a:rPr lang="de-DE" dirty="0" smtClean="0"/>
              <a:t>-Stylesheets</a:t>
            </a:r>
          </a:p>
          <a:p>
            <a:pPr lvl="1"/>
            <a:r>
              <a:rPr lang="de-DE" dirty="0" smtClean="0"/>
              <a:t>View- und </a:t>
            </a:r>
            <a:r>
              <a:rPr lang="de-DE" dirty="0" err="1" smtClean="0"/>
              <a:t>Perspective-Contributions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Doxygen</a:t>
            </a:r>
            <a:r>
              <a:rPr lang="de-DE" dirty="0" smtClean="0"/>
              <a:t>-Dokumentation 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1073620"/>
            <a:ext cx="7239000" cy="5667747"/>
          </a:xfrm>
        </p:spPr>
        <p:txBody>
          <a:bodyPr/>
          <a:lstStyle/>
          <a:p>
            <a:r>
              <a:rPr lang="de-DE" dirty="0" smtClean="0"/>
              <a:t>Klassendokumentation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pic>
        <p:nvPicPr>
          <p:cNvPr id="16" name="Picture 2" descr="X:\Presentations\Plattformprojektvortrag\ClassDocument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72258"/>
            <a:ext cx="7424763" cy="5079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Doxygen</a:t>
            </a:r>
            <a:r>
              <a:rPr lang="de-DE" dirty="0" smtClean="0"/>
              <a:t>-Dokumentation II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76400" y="1071786"/>
            <a:ext cx="7239000" cy="4953000"/>
          </a:xfrm>
        </p:spPr>
        <p:txBody>
          <a:bodyPr/>
          <a:lstStyle/>
          <a:p>
            <a:r>
              <a:rPr lang="de-DE" dirty="0" smtClean="0"/>
              <a:t>Projektübersicht</a:t>
            </a:r>
            <a:endParaRPr lang="en-US" dirty="0"/>
          </a:p>
        </p:txBody>
      </p:sp>
      <p:pic>
        <p:nvPicPr>
          <p:cNvPr id="5123" name="Picture 3" descr="X:\Presentations\Plattformprojektvortrag\Introd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72258"/>
            <a:ext cx="7344816" cy="50798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2_e_ver_a">
  <a:themeElements>
    <a:clrScheme name="Larissa-Design 1">
      <a:dk1>
        <a:srgbClr val="000000"/>
      </a:dk1>
      <a:lt1>
        <a:srgbClr val="CCDBF1"/>
      </a:lt1>
      <a:dk2>
        <a:srgbClr val="0047B9"/>
      </a:dk2>
      <a:lt2>
        <a:srgbClr val="FFFFFF"/>
      </a:lt2>
      <a:accent1>
        <a:srgbClr val="F32B42"/>
      </a:accent1>
      <a:accent2>
        <a:srgbClr val="8C8C8C"/>
      </a:accent2>
      <a:accent3>
        <a:srgbClr val="E2EAF7"/>
      </a:accent3>
      <a:accent4>
        <a:srgbClr val="000000"/>
      </a:accent4>
      <a:accent5>
        <a:srgbClr val="F8ACB0"/>
      </a:accent5>
      <a:accent6>
        <a:srgbClr val="7E7E7E"/>
      </a:accent6>
      <a:hlink>
        <a:srgbClr val="FF5D00"/>
      </a:hlink>
      <a:folHlink>
        <a:srgbClr val="009543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49DF6371F17041BF9F92BD003B8681" ma:contentTypeVersion="9" ma:contentTypeDescription="Ein neues Dokument erstellen." ma:contentTypeScope="" ma:versionID="c6605a6d752f4ef5c71faa629d95f6d9">
  <xsd:schema xmlns:xsd="http://www.w3.org/2001/XMLSchema" xmlns:p="http://schemas.microsoft.com/office/2006/metadata/properties" xmlns:ns2="3ec8524a-360a-45d4-b7b1-49199f42b79b" targetNamespace="http://schemas.microsoft.com/office/2006/metadata/properties" ma:root="true" ma:fieldsID="3439b1715f0c5fa3eb3efbe7744c1097" ns2:_="">
    <xsd:import namespace="3ec8524a-360a-45d4-b7b1-49199f42b79b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c8524a-360a-45d4-b7b1-49199f42b79b" elementFormDefault="qualified">
    <xsd:import namespace="http://schemas.microsoft.com/office/2006/documentManagement/types"/>
    <xsd:element name="Sprache" ma:index="8" ma:displayName="Sprache" ma:list="11113302-9481-4b69-a48b-40ab07eefd35" ma:internalName="Sprache" ma:showField="Title" ma:web="694dbda0-7b89-484c-bd42-5249f71b3d20">
      <xsd:simpleType>
        <xsd:restriction base="dms:Lookup"/>
      </xsd:simpleType>
    </xsd:element>
    <xsd:element name="Schlagwort" ma:index="9" nillable="true" ma:displayName="Rubrik" ma:list="e282746e-88bf-4ab6-a75a-19387a5ae0f6" ma:internalName="Schlagwort" ma:readOnly="false" ma:showField="Title" ma:web="694dbda0-7b89-484c-bd42-5249f71b3d2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23da0151-69d4-4bf0-91d1-de426b43aafd" ma:internalName="Lebenslage" ma:showField="Title" ma:web="694dbda0-7b89-484c-bd42-5249f71b3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0c35b4c0-62da-4c79-9bc4-ae25d6122e81" ma:internalName="Dokumentart" ma:showField="Title" ma:web="694dbda0-7b89-484c-bd42-5249f71b3d20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Sprache xmlns="3ec8524a-360a-45d4-b7b1-49199f42b79b">2</Sprache>
    <Schlagwort xmlns="3ec8524a-360a-45d4-b7b1-49199f42b79b">
      <Value xmlns="3ec8524a-360a-45d4-b7b1-49199f42b79b">149</Value>
      <Value xmlns="3ec8524a-360a-45d4-b7b1-49199f42b79b">155</Value>
      <Value xmlns="3ec8524a-360a-45d4-b7b1-49199f42b79b">1</Value>
      <Value xmlns="3ec8524a-360a-45d4-b7b1-49199f42b79b">150</Value>
    </Schlagwort>
    <Dokumentart xmlns="3ec8524a-360a-45d4-b7b1-49199f42b79b">2</Dokumentart>
    <Lebenslage xmlns="3ec8524a-360a-45d4-b7b1-49199f42b79b"/>
  </documentManagement>
</p:properties>
</file>

<file path=customXml/itemProps1.xml><?xml version="1.0" encoding="utf-8"?>
<ds:datastoreItem xmlns:ds="http://schemas.openxmlformats.org/officeDocument/2006/customXml" ds:itemID="{55969A98-6F1A-4E65-B4EA-1A1A617A0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119F0C-DCDA-4603-8EED-2EE6CCC0E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524a-360a-45d4-b7b1-49199f42b7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C14FF7B-F4F3-4A95-905D-AC69ABA3A1BA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39C7F19E-A963-40ED-995B-6C22AFB37B8C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www.w3.org/XML/1998/namespace"/>
    <ds:schemaRef ds:uri="3ec8524a-360a-45d4-b7b1-49199f42b79b"/>
    <ds:schemaRef ds:uri="http://purl.org/dc/dcmitype/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t2_e_ver_a</Template>
  <TotalTime>0</TotalTime>
  <Words>158</Words>
  <Application>Microsoft Office PowerPoint</Application>
  <PresentationFormat>Bildschirmpräsentation (4:3)</PresentationFormat>
  <Paragraphs>67</Paragraphs>
  <Slides>12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t2_e_ver_a</vt:lpstr>
      <vt:lpstr>BlueBerry Custom Viewer Example: A highly customized viewer application. Tobias Norajitra</vt:lpstr>
      <vt:lpstr>BlueBerry Application Framework</vt:lpstr>
      <vt:lpstr>Custom Viewer Example I</vt:lpstr>
      <vt:lpstr>Custom Viewer Example II</vt:lpstr>
      <vt:lpstr>Viewer Perspective</vt:lpstr>
      <vt:lpstr>DICOM Perspective</vt:lpstr>
      <vt:lpstr>Making-of</vt:lpstr>
      <vt:lpstr>Doxygen-Dokumentation I</vt:lpstr>
      <vt:lpstr>Doxygen-Dokumentation II</vt:lpstr>
      <vt:lpstr>Doxygen-Dokumentation III</vt:lpstr>
      <vt:lpstr>Fragen?</vt:lpstr>
      <vt:lpstr>Happy Bug Squashing</vt:lpstr>
    </vt:vector>
  </TitlesOfParts>
  <Company>DKFZ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folien weiß</dc:subject>
  <dc:creator>goch</dc:creator>
  <cp:lastModifiedBy>Norajitra, Tobias</cp:lastModifiedBy>
  <cp:revision>235</cp:revision>
  <dcterms:created xsi:type="dcterms:W3CDTF">2010-03-01T10:04:21Z</dcterms:created>
  <dcterms:modified xsi:type="dcterms:W3CDTF">2012-10-10T10:56:37Z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2</vt:lpwstr>
  </property>
  <property fmtid="{D5CDD505-2E9C-101B-9397-08002B2CF9AE}" pid="6" name="Dokumentart">
    <vt:lpwstr>2</vt:lpwstr>
  </property>
</Properties>
</file>