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5"/>
  </p:sldMasterIdLst>
  <p:notesMasterIdLst>
    <p:notesMasterId r:id="rId23"/>
  </p:notesMasterIdLst>
  <p:sldIdLst>
    <p:sldId id="256" r:id="rId6"/>
    <p:sldId id="271" r:id="rId7"/>
    <p:sldId id="266" r:id="rId8"/>
    <p:sldId id="268" r:id="rId9"/>
    <p:sldId id="286" r:id="rId10"/>
    <p:sldId id="285" r:id="rId11"/>
    <p:sldId id="284" r:id="rId12"/>
    <p:sldId id="269" r:id="rId13"/>
    <p:sldId id="272" r:id="rId14"/>
    <p:sldId id="280" r:id="rId15"/>
    <p:sldId id="279" r:id="rId16"/>
    <p:sldId id="278" r:id="rId17"/>
    <p:sldId id="277" r:id="rId18"/>
    <p:sldId id="276" r:id="rId19"/>
    <p:sldId id="275" r:id="rId20"/>
    <p:sldId id="281" r:id="rId21"/>
    <p:sldId id="267" r:id="rId22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993300"/>
    <a:srgbClr val="634941"/>
    <a:srgbClr val="9C85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6" autoAdjust="0"/>
    <p:restoredTop sz="93568" autoAdjust="0"/>
  </p:normalViewPr>
  <p:slideViewPr>
    <p:cSldViewPr>
      <p:cViewPr varScale="1">
        <p:scale>
          <a:sx n="125" d="100"/>
          <a:sy n="125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2424" y="-1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Times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Times"/>
                <a:cs typeface="+mn-cs"/>
              </a:defRPr>
            </a:lvl1pPr>
          </a:lstStyle>
          <a:p>
            <a:pPr>
              <a:defRPr/>
            </a:pPr>
            <a:fld id="{9EFFB0C4-EA1D-4D6E-82B5-E3812AF5F33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3904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B301C-5BAE-449E-8EAC-A16289DF7980}" type="slidenum">
              <a:rPr lang="de-DE" smtClean="0">
                <a:latin typeface="Times" pitchFamily="18" charset="0"/>
              </a:rPr>
              <a:pPr/>
              <a:t>1</a:t>
            </a:fld>
            <a:endParaRPr lang="de-DE" smtClean="0">
              <a:latin typeface="Times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Punkt</a:t>
            </a:r>
            <a:r>
              <a:rPr lang="en-US" dirty="0" smtClean="0"/>
              <a:t>: Following allocation</a:t>
            </a:r>
            <a:r>
              <a:rPr lang="en-US" baseline="0" dirty="0" smtClean="0"/>
              <a:t> is not valid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Punkt</a:t>
            </a:r>
            <a:r>
              <a:rPr lang="en-US" dirty="0" smtClean="0"/>
              <a:t>: Following allocation</a:t>
            </a:r>
            <a:r>
              <a:rPr lang="en-US" baseline="0" dirty="0" smtClean="0"/>
              <a:t> is not valid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Punkt</a:t>
            </a:r>
            <a:r>
              <a:rPr lang="en-US" dirty="0" smtClean="0"/>
              <a:t>: Following allocation</a:t>
            </a:r>
            <a:r>
              <a:rPr lang="en-US" baseline="0" dirty="0" smtClean="0"/>
              <a:t> is not valid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Punkt</a:t>
            </a:r>
            <a:r>
              <a:rPr lang="en-US" dirty="0" smtClean="0"/>
              <a:t>: Following allocation</a:t>
            </a:r>
            <a:r>
              <a:rPr lang="en-US" baseline="0" dirty="0" smtClean="0"/>
              <a:t> is not valid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Punkt</a:t>
            </a:r>
            <a:r>
              <a:rPr lang="en-US" dirty="0" smtClean="0"/>
              <a:t>: Following allocation</a:t>
            </a:r>
            <a:r>
              <a:rPr lang="en-US" baseline="0" dirty="0" smtClean="0"/>
              <a:t> is not valid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Punkt</a:t>
            </a:r>
            <a:r>
              <a:rPr lang="en-US" dirty="0" smtClean="0"/>
              <a:t>: Following allocation</a:t>
            </a:r>
            <a:r>
              <a:rPr lang="en-US" baseline="0" dirty="0" smtClean="0"/>
              <a:t> is not valid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Punkt</a:t>
            </a:r>
            <a:r>
              <a:rPr lang="en-US" dirty="0" smtClean="0"/>
              <a:t>: Following allocation</a:t>
            </a:r>
            <a:r>
              <a:rPr lang="en-US" baseline="0" dirty="0" smtClean="0"/>
              <a:t> is not valid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Punkt</a:t>
            </a:r>
            <a:r>
              <a:rPr lang="en-US" dirty="0" smtClean="0"/>
              <a:t>: Following allocation</a:t>
            </a:r>
            <a:r>
              <a:rPr lang="en-US" baseline="0" dirty="0" smtClean="0"/>
              <a:t> is not valid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Punkt</a:t>
            </a:r>
            <a:r>
              <a:rPr lang="en-US" dirty="0" smtClean="0"/>
              <a:t>: Following allocation</a:t>
            </a:r>
            <a:r>
              <a:rPr lang="en-US" baseline="0" dirty="0" smtClean="0"/>
              <a:t> is not valid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Punkt</a:t>
            </a:r>
            <a:r>
              <a:rPr lang="en-US" dirty="0" smtClean="0"/>
              <a:t>: Following allocation</a:t>
            </a:r>
            <a:r>
              <a:rPr lang="en-US" baseline="0" dirty="0" smtClean="0"/>
              <a:t> is not valid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Punkt</a:t>
            </a:r>
            <a:r>
              <a:rPr lang="en-US" dirty="0" smtClean="0"/>
              <a:t>: Following allocation</a:t>
            </a:r>
            <a:r>
              <a:rPr lang="en-US" baseline="0" dirty="0" smtClean="0"/>
              <a:t> is not valid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Punkt</a:t>
            </a:r>
            <a:r>
              <a:rPr lang="en-US" dirty="0" smtClean="0"/>
              <a:t>: Following allocation</a:t>
            </a:r>
            <a:r>
              <a:rPr lang="en-US" baseline="0" dirty="0" smtClean="0"/>
              <a:t> is not valid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FFB0C4-EA1D-4D6E-82B5-E3812AF5F33C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37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Times"/>
              <a:cs typeface="+mn-cs"/>
            </a:endParaRPr>
          </a:p>
        </p:txBody>
      </p:sp>
      <p:sp>
        <p:nvSpPr>
          <p:cNvPr id="5" name="Line 35"/>
          <p:cNvSpPr>
            <a:spLocks noChangeShapeType="1"/>
          </p:cNvSpPr>
          <p:nvPr/>
        </p:nvSpPr>
        <p:spPr bwMode="auto">
          <a:xfrm flipV="1">
            <a:off x="1600200" y="4600575"/>
            <a:ext cx="0" cy="838200"/>
          </a:xfrm>
          <a:prstGeom prst="line">
            <a:avLst/>
          </a:prstGeom>
          <a:noFill/>
          <a:ln w="1143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Times"/>
              <a:cs typeface="+mn-cs"/>
            </a:endParaRPr>
          </a:p>
        </p:txBody>
      </p:sp>
      <p:sp>
        <p:nvSpPr>
          <p:cNvPr id="6" name="Line 40"/>
          <p:cNvSpPr>
            <a:spLocks noChangeShapeType="1"/>
          </p:cNvSpPr>
          <p:nvPr/>
        </p:nvSpPr>
        <p:spPr bwMode="auto">
          <a:xfrm flipV="1">
            <a:off x="1600200" y="0"/>
            <a:ext cx="0" cy="838200"/>
          </a:xfrm>
          <a:prstGeom prst="line">
            <a:avLst/>
          </a:prstGeom>
          <a:noFill/>
          <a:ln w="1143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Times"/>
              <a:cs typeface="+mn-cs"/>
            </a:endParaRPr>
          </a:p>
        </p:txBody>
      </p:sp>
      <p:sp>
        <p:nvSpPr>
          <p:cNvPr id="7" name="Rectangle 43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de-DE">
              <a:latin typeface="Times"/>
              <a:cs typeface="+mn-cs"/>
            </a:endParaRPr>
          </a:p>
        </p:txBody>
      </p:sp>
      <p:pic>
        <p:nvPicPr>
          <p:cNvPr id="8" name="Picture 47" descr="logo_hblau_engl.jpg                                            00007CB0 kunden sk                      BA8E7A1C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7125" y="6057900"/>
            <a:ext cx="406241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1" name="Rectangle 21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1568450" y="1781175"/>
            <a:ext cx="6365875" cy="2638425"/>
          </a:xfrm>
        </p:spPr>
        <p:txBody>
          <a:bodyPr/>
          <a:lstStyle>
            <a:lvl1pPr>
              <a:lnSpc>
                <a:spcPts val="4600"/>
              </a:lnSpc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159" name="Rectangle 3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65275" y="4597400"/>
            <a:ext cx="6400800" cy="533400"/>
          </a:xfrm>
        </p:spPr>
        <p:txBody>
          <a:bodyPr/>
          <a:lstStyle>
            <a:lvl1pPr marL="0" indent="0">
              <a:buFont typeface="Times"/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dt" sz="quarter" idx="10"/>
          </p:nvPr>
        </p:nvSpPr>
        <p:spPr bwMode="black">
          <a:xfrm>
            <a:off x="66675" y="679450"/>
            <a:ext cx="1273175" cy="2063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002EC2-B6DE-455F-84E4-B3F1542BD67E}" type="datetime1">
              <a:rPr lang="en-US"/>
              <a:pPr>
                <a:defRPr/>
              </a:pPr>
              <a:t>6/29/2012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05650" y="546100"/>
            <a:ext cx="1809750" cy="57785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76400" y="546100"/>
            <a:ext cx="5276850" cy="57785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76400" y="1371600"/>
            <a:ext cx="3543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72100" y="1371600"/>
            <a:ext cx="3543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3" name="Rectangle 77"/>
          <p:cNvSpPr>
            <a:spLocks noChangeArrowheads="1"/>
          </p:cNvSpPr>
          <p:nvPr/>
        </p:nvSpPr>
        <p:spPr bwMode="auto">
          <a:xfrm>
            <a:off x="0" y="990600"/>
            <a:ext cx="9144000" cy="5867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Times"/>
              <a:cs typeface="+mn-cs"/>
            </a:endParaRPr>
          </a:p>
        </p:txBody>
      </p:sp>
      <p:sp>
        <p:nvSpPr>
          <p:cNvPr id="4142" name="Rectangle 46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Times"/>
              <a:cs typeface="+mn-cs"/>
            </a:endParaRPr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 flipV="1">
            <a:off x="1600200" y="0"/>
            <a:ext cx="0" cy="838200"/>
          </a:xfrm>
          <a:prstGeom prst="line">
            <a:avLst/>
          </a:prstGeom>
          <a:noFill/>
          <a:ln w="1143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Times"/>
              <a:cs typeface="+mn-cs"/>
            </a:endParaRPr>
          </a:p>
        </p:txBody>
      </p:sp>
      <p:pic>
        <p:nvPicPr>
          <p:cNvPr id="1029" name="Picture 56" descr="logo_d_blau.jpg                                                00007C72 kunden sk                      BA8E7A1C: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43825" y="492125"/>
            <a:ext cx="12001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371600"/>
            <a:ext cx="8701087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59" name="Rectangle 63"/>
          <p:cNvSpPr>
            <a:spLocks noChangeArrowheads="1"/>
          </p:cNvSpPr>
          <p:nvPr/>
        </p:nvSpPr>
        <p:spPr bwMode="black">
          <a:xfrm>
            <a:off x="746125" y="679450"/>
            <a:ext cx="92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900">
                <a:solidFill>
                  <a:schemeClr val="bg2"/>
                </a:solidFill>
                <a:latin typeface="Arial" charset="0"/>
                <a:cs typeface="+mn-cs"/>
              </a:rPr>
              <a:t>Page </a:t>
            </a:r>
            <a:fld id="{61434DEF-0582-4107-8B67-CE49FF6F6000}" type="slidenum">
              <a:rPr lang="en-US" sz="900">
                <a:solidFill>
                  <a:schemeClr val="bg2"/>
                </a:solidFill>
                <a:latin typeface="Arial" charset="0"/>
                <a:cs typeface="+mn-cs"/>
              </a:rPr>
              <a:pPr>
                <a:defRPr/>
              </a:pPr>
              <a:t>‹Nr.›</a:t>
            </a:fld>
            <a:endParaRPr lang="en-US" sz="14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+mn-cs"/>
            </a:endParaRPr>
          </a:p>
        </p:txBody>
      </p:sp>
      <p:sp>
        <p:nvSpPr>
          <p:cNvPr id="4160" name="Rectangle 64"/>
          <p:cNvSpPr>
            <a:spLocks noChangeArrowheads="1"/>
          </p:cNvSpPr>
          <p:nvPr/>
        </p:nvSpPr>
        <p:spPr bwMode="black">
          <a:xfrm>
            <a:off x="69850" y="679450"/>
            <a:ext cx="8445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fld id="{0D40923A-32BD-4966-9946-EFFE9C8CC8C5}" type="datetime1">
              <a:rPr lang="en-US" sz="900">
                <a:solidFill>
                  <a:schemeClr val="bg2"/>
                </a:solidFill>
                <a:latin typeface="Arial" charset="0"/>
                <a:cs typeface="+mn-cs"/>
              </a:rPr>
              <a:pPr>
                <a:defRPr/>
              </a:pPr>
              <a:t>6/29/2012</a:t>
            </a:fld>
            <a:r>
              <a:rPr lang="en-US" sz="900">
                <a:solidFill>
                  <a:schemeClr val="bg2"/>
                </a:solidFill>
                <a:latin typeface="Arial" charset="0"/>
                <a:cs typeface="+mn-cs"/>
              </a:rPr>
              <a:t> |</a:t>
            </a:r>
          </a:p>
        </p:txBody>
      </p:sp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73025" y="276225"/>
            <a:ext cx="1712913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900" dirty="0">
                <a:solidFill>
                  <a:schemeClr val="bg2"/>
                </a:solidFill>
                <a:latin typeface="Arial" charset="0"/>
                <a:cs typeface="+mn-cs"/>
              </a:rPr>
              <a:t>Diana Wald</a:t>
            </a:r>
          </a:p>
        </p:txBody>
      </p:sp>
      <p:sp>
        <p:nvSpPr>
          <p:cNvPr id="4162" name="Text Box 66"/>
          <p:cNvSpPr txBox="1">
            <a:spLocks noChangeArrowheads="1"/>
          </p:cNvSpPr>
          <p:nvPr/>
        </p:nvSpPr>
        <p:spPr bwMode="auto">
          <a:xfrm>
            <a:off x="76200" y="412750"/>
            <a:ext cx="1219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900" dirty="0">
                <a:solidFill>
                  <a:schemeClr val="bg2"/>
                </a:solidFill>
                <a:latin typeface="Arial" charset="0"/>
                <a:cs typeface="+mn-cs"/>
              </a:rPr>
              <a:t>MBI</a:t>
            </a:r>
          </a:p>
        </p:txBody>
      </p:sp>
      <p:sp>
        <p:nvSpPr>
          <p:cNvPr id="1035" name="Rectangle 69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546100"/>
            <a:ext cx="563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4170" name="Text Box 74"/>
          <p:cNvSpPr txBox="1">
            <a:spLocks noChangeArrowheads="1"/>
          </p:cNvSpPr>
          <p:nvPr/>
        </p:nvSpPr>
        <p:spPr bwMode="auto">
          <a:xfrm>
            <a:off x="1744663" y="457200"/>
            <a:ext cx="565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>
              <a:solidFill>
                <a:schemeClr val="bg2"/>
              </a:solidFill>
              <a:latin typeface="Times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2"/>
          </a:solidFill>
          <a:latin typeface="Arial" charset="0"/>
        </a:defRPr>
      </a:lvl9pPr>
    </p:titleStyle>
    <p:bodyStyle>
      <a:lvl1pPr marL="190500" indent="-1905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8913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2pPr>
      <a:lvl3pPr marL="1046163" indent="-187325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3pPr>
      <a:lvl4pPr marL="1522413" indent="-187325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1998663" indent="-187325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55863" indent="-1873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90000"/>
        <a:buFont typeface="Times"/>
        <a:buChar char="•"/>
        <a:defRPr sz="2000">
          <a:solidFill>
            <a:schemeClr val="tx1"/>
          </a:solidFill>
          <a:latin typeface="+mn-lt"/>
        </a:defRPr>
      </a:lvl6pPr>
      <a:lvl7pPr marL="2913063" indent="-1873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90000"/>
        <a:buFont typeface="Times"/>
        <a:buChar char="•"/>
        <a:defRPr sz="2000">
          <a:solidFill>
            <a:schemeClr val="tx1"/>
          </a:solidFill>
          <a:latin typeface="+mn-lt"/>
        </a:defRPr>
      </a:lvl7pPr>
      <a:lvl8pPr marL="3370263" indent="-1873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90000"/>
        <a:buFont typeface="Times"/>
        <a:buChar char="•"/>
        <a:defRPr sz="2000">
          <a:solidFill>
            <a:schemeClr val="tx1"/>
          </a:solidFill>
          <a:latin typeface="+mn-lt"/>
        </a:defRPr>
      </a:lvl8pPr>
      <a:lvl9pPr marL="3827463" indent="-1873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90000"/>
        <a:buFont typeface="Times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plusplus.com/doc/tutorial/pointer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2CAC97A-B6E9-4244-B62F-A9974F100D29}" type="datetime1">
              <a:rPr lang="en-US"/>
              <a:pPr>
                <a:defRPr/>
              </a:pPr>
              <a:t>6/29/2012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ctrTitle"/>
          </p:nvPr>
        </p:nvSpPr>
        <p:spPr>
          <a:xfrm>
            <a:off x="1568450" y="1781175"/>
            <a:ext cx="6365875" cy="628650"/>
          </a:xfrm>
        </p:spPr>
        <p:txBody>
          <a:bodyPr/>
          <a:lstStyle/>
          <a:p>
            <a:r>
              <a:rPr lang="en-US" dirty="0" smtClean="0"/>
              <a:t>Pointer Arithmetic</a:t>
            </a:r>
            <a:endParaRPr lang="de-DE" dirty="0"/>
          </a:p>
        </p:txBody>
      </p:sp>
      <p:sp>
        <p:nvSpPr>
          <p:cNvPr id="3076" name="Rectangle 1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Times" pitchFamily="18" charset="0"/>
              <a:buNone/>
            </a:pPr>
            <a:r>
              <a:rPr lang="de-DE" dirty="0" smtClean="0"/>
              <a:t>Diana Wald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 and Array - Example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179512" y="2060848"/>
            <a:ext cx="3600400" cy="3744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array[]={0,0,0,0};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*pointer;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&amp;(array[2]);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3;</a:t>
            </a:r>
          </a:p>
          <a:p>
            <a:pPr eaLnBrk="0" hangingPunct="0"/>
            <a:endParaRPr lang="en-US" sz="2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823914"/>
              </p:ext>
            </p:extLst>
          </p:nvPr>
        </p:nvGraphicFramePr>
        <p:xfrm>
          <a:off x="3995936" y="2636912"/>
          <a:ext cx="4968553" cy="26642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828092"/>
                <a:gridCol w="2484277"/>
              </a:tblGrid>
              <a:tr h="380614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array[1]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array[2]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array[3]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address to array</a:t>
                      </a:r>
                      <a:r>
                        <a:rPr lang="en-US" baseline="0" dirty="0" smtClean="0"/>
                        <a:t>[2]</a:t>
                      </a:r>
                      <a:endParaRPr lang="en-US" dirty="0" smtClean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1079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 and Array - Example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179512" y="2060848"/>
            <a:ext cx="3600400" cy="3744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array[]={0,0,0,0};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*pointer;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&amp;(array[2]);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3;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pointer++;</a:t>
            </a:r>
          </a:p>
          <a:p>
            <a:pPr eaLnBrk="0" hangingPunct="0"/>
            <a:endParaRPr lang="en-US" sz="2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217025"/>
              </p:ext>
            </p:extLst>
          </p:nvPr>
        </p:nvGraphicFramePr>
        <p:xfrm>
          <a:off x="3995936" y="2636912"/>
          <a:ext cx="4968553" cy="26642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828092"/>
                <a:gridCol w="2484277"/>
              </a:tblGrid>
              <a:tr h="380614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array[1]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array[2]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array[3]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address to array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[3]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1079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 and Array - Example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179512" y="2060848"/>
            <a:ext cx="3600400" cy="3744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array[]={0,0,0,0};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*pointer;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&amp;(array[2]);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3;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pointer++;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9;</a:t>
            </a:r>
          </a:p>
          <a:p>
            <a:pPr eaLnBrk="0" hangingPunct="0"/>
            <a:endParaRPr lang="en-US" sz="2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593968"/>
              </p:ext>
            </p:extLst>
          </p:nvPr>
        </p:nvGraphicFramePr>
        <p:xfrm>
          <a:off x="3995936" y="2636912"/>
          <a:ext cx="4968553" cy="26642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828092"/>
                <a:gridCol w="2484277"/>
              </a:tblGrid>
              <a:tr h="380614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array[1]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array[2]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array[3]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address to array</a:t>
                      </a:r>
                      <a:r>
                        <a:rPr lang="en-US" baseline="0" dirty="0" smtClean="0"/>
                        <a:t>[3]</a:t>
                      </a:r>
                      <a:endParaRPr lang="en-US" dirty="0" smtClean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1079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 and Array - Example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179512" y="2060848"/>
            <a:ext cx="3600400" cy="3744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array[]={0,0,0,0};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*pointer;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&amp;(array[2]);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3;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pointer++;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9;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pointer - 3;</a:t>
            </a:r>
          </a:p>
          <a:p>
            <a:pPr eaLnBrk="0" hangingPunct="0"/>
            <a:endParaRPr lang="en-US" sz="2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656990"/>
              </p:ext>
            </p:extLst>
          </p:nvPr>
        </p:nvGraphicFramePr>
        <p:xfrm>
          <a:off x="3995936" y="2636912"/>
          <a:ext cx="4968553" cy="26642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828092"/>
                <a:gridCol w="2484277"/>
              </a:tblGrid>
              <a:tr h="380614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array[1]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array[2]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array[3]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address to array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[0]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1079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 and Array - Example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179512" y="2060848"/>
            <a:ext cx="3600400" cy="3744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array[]={0,0,0,0};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*pointer;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&amp;(array[2]);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3;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pointer++;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9;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pointer - 3;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6;</a:t>
            </a:r>
          </a:p>
          <a:p>
            <a:pPr eaLnBrk="0" hangingPunct="0"/>
            <a:endParaRPr lang="en-US" sz="2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198442"/>
              </p:ext>
            </p:extLst>
          </p:nvPr>
        </p:nvGraphicFramePr>
        <p:xfrm>
          <a:off x="3995936" y="2636912"/>
          <a:ext cx="4968553" cy="26642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828092"/>
                <a:gridCol w="2484277"/>
              </a:tblGrid>
              <a:tr h="380614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array[1]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array[2]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array[3]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address to array</a:t>
                      </a:r>
                      <a:r>
                        <a:rPr lang="en-US" baseline="0" dirty="0" smtClean="0"/>
                        <a:t>[0]</a:t>
                      </a:r>
                      <a:endParaRPr lang="en-US" dirty="0" smtClean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1079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 and Array - Example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179512" y="2060848"/>
            <a:ext cx="3600400" cy="3744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array[]={0,0,0,0};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*pointer;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&amp;(array[2]);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3;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pointer++;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9;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pointer - 3;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6;</a:t>
            </a:r>
          </a:p>
          <a:p>
            <a:pPr eaLnBrk="0" hangingPunct="0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*(pointer+2) = 7;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626510"/>
              </p:ext>
            </p:extLst>
          </p:nvPr>
        </p:nvGraphicFramePr>
        <p:xfrm>
          <a:off x="3995936" y="2636912"/>
          <a:ext cx="4968553" cy="26642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828092"/>
                <a:gridCol w="2484277"/>
              </a:tblGrid>
              <a:tr h="380614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array[1]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array[2]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array[3]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address to array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[2]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1079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 and Array - Example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179512" y="2060848"/>
            <a:ext cx="3600400" cy="3744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array[]={0,0,0,0};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*pointer;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&amp;(array[2]);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3;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pointer++;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9;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pointer - 3;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6;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pointer + 2;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7;</a:t>
            </a:r>
          </a:p>
          <a:p>
            <a:pPr eaLnBrk="0" hangingPunct="0"/>
            <a:endParaRPr lang="en-US" sz="2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551423"/>
              </p:ext>
            </p:extLst>
          </p:nvPr>
        </p:nvGraphicFramePr>
        <p:xfrm>
          <a:off x="3995936" y="2636912"/>
          <a:ext cx="4968553" cy="26642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828092"/>
                <a:gridCol w="2484277"/>
              </a:tblGrid>
              <a:tr h="380614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array[1]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array[2]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array[3]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address to array</a:t>
                      </a:r>
                      <a:r>
                        <a:rPr lang="en-US" baseline="0" dirty="0" smtClean="0"/>
                        <a:t>[2]</a:t>
                      </a:r>
                      <a:endParaRPr lang="en-US" dirty="0" smtClean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 rot="20474322">
            <a:off x="4398922" y="5050158"/>
            <a:ext cx="388843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 = {6, 0, 7, 9}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685890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>
          <a:xfrm>
            <a:off x="214313" y="1052736"/>
            <a:ext cx="8701087" cy="1152128"/>
          </a:xfrm>
        </p:spPr>
        <p:txBody>
          <a:bodyPr/>
          <a:lstStyle/>
          <a:p>
            <a:r>
              <a:rPr lang="en-US" dirty="0" smtClean="0"/>
              <a:t>Book: C++ </a:t>
            </a:r>
            <a:r>
              <a:rPr lang="en-US" dirty="0" err="1" smtClean="0"/>
              <a:t>Entpackt</a:t>
            </a:r>
            <a:r>
              <a:rPr lang="en-US" dirty="0" smtClean="0"/>
              <a:t>, Herbert </a:t>
            </a:r>
            <a:r>
              <a:rPr lang="en-US" dirty="0" err="1" smtClean="0"/>
              <a:t>Schild</a:t>
            </a:r>
            <a:r>
              <a:rPr lang="en-US" dirty="0" smtClean="0"/>
              <a:t> (</a:t>
            </a:r>
            <a:r>
              <a:rPr lang="en-US" dirty="0" err="1" smtClean="0"/>
              <a:t>mitp-Verlag</a:t>
            </a:r>
            <a:r>
              <a:rPr lang="en-US" dirty="0" smtClean="0"/>
              <a:t>, 2001)</a:t>
            </a:r>
          </a:p>
          <a:p>
            <a:r>
              <a:rPr lang="en-US" dirty="0" smtClean="0"/>
              <a:t>Webpages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http://www.cplusplus.com/doc/tutorial/pointers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132856"/>
            <a:ext cx="5544616" cy="415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  <a:endParaRPr lang="en-US" dirty="0" smtClean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0" y="1196752"/>
            <a:ext cx="9143999" cy="5472608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Ability to modify a pointer’s target address with arithmetic operation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/>
              <a:t>Adding or subtracting from a pointer moves it by a multiple of the size of the </a:t>
            </a:r>
            <a:r>
              <a:rPr lang="en-US" dirty="0" err="1"/>
              <a:t>datatype</a:t>
            </a:r>
            <a:r>
              <a:rPr lang="en-US" dirty="0"/>
              <a:t> it points </a:t>
            </a:r>
            <a:r>
              <a:rPr lang="en-US" dirty="0" smtClean="0"/>
              <a:t>to. For </a:t>
            </a:r>
            <a:r>
              <a:rPr lang="en-US" dirty="0"/>
              <a:t>example, adding 1 to a pointer to 4-byte integer values will increment the pointer by </a:t>
            </a:r>
            <a:r>
              <a:rPr lang="en-US" dirty="0" smtClean="0"/>
              <a:t>4 bytes.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sz="2800" dirty="0" smtClean="0"/>
              <a:t>	</a:t>
            </a:r>
            <a:r>
              <a:rPr lang="de-DE" dirty="0" smtClean="0"/>
              <a:t>Byte</a:t>
            </a:r>
          </a:p>
          <a:p>
            <a:pPr>
              <a:spcAft>
                <a:spcPts val="600"/>
              </a:spcAft>
            </a:pPr>
            <a:endParaRPr lang="de-DE" dirty="0" smtClean="0"/>
          </a:p>
          <a:p>
            <a:pPr>
              <a:spcAft>
                <a:spcPts val="600"/>
              </a:spcAft>
            </a:pPr>
            <a:endParaRPr lang="de-DE" dirty="0"/>
          </a:p>
          <a:p>
            <a:pPr>
              <a:spcAft>
                <a:spcPts val="600"/>
              </a:spcAft>
            </a:pPr>
            <a:endParaRPr lang="de-DE" dirty="0" smtClean="0"/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Pointer arithmetic </a:t>
            </a:r>
            <a:r>
              <a:rPr lang="en-US" u="sng" dirty="0" smtClean="0"/>
              <a:t>cannot</a:t>
            </a:r>
            <a:r>
              <a:rPr lang="en-US" dirty="0" smtClean="0"/>
              <a:t> be performed on void pointers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Use case in this presentation: </a:t>
            </a:r>
            <a:r>
              <a:rPr lang="en-US" b="1" dirty="0" smtClean="0"/>
              <a:t>pointers and arrays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039129"/>
              </p:ext>
            </p:extLst>
          </p:nvPr>
        </p:nvGraphicFramePr>
        <p:xfrm>
          <a:off x="1644352" y="2842136"/>
          <a:ext cx="6096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109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314809"/>
              </p:ext>
            </p:extLst>
          </p:nvPr>
        </p:nvGraphicFramePr>
        <p:xfrm>
          <a:off x="1331640" y="3490208"/>
          <a:ext cx="936104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104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*p;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422734"/>
              </p:ext>
            </p:extLst>
          </p:nvPr>
        </p:nvGraphicFramePr>
        <p:xfrm>
          <a:off x="1331640" y="3994264"/>
          <a:ext cx="928789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789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p++;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5" name="Gerade Verbindung 14"/>
          <p:cNvCxnSpPr/>
          <p:nvPr/>
        </p:nvCxnSpPr>
        <p:spPr bwMode="auto">
          <a:xfrm>
            <a:off x="2267744" y="3706232"/>
            <a:ext cx="273630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Gerade Verbindung 16"/>
          <p:cNvCxnSpPr/>
          <p:nvPr/>
        </p:nvCxnSpPr>
        <p:spPr bwMode="auto">
          <a:xfrm>
            <a:off x="2261498" y="4138280"/>
            <a:ext cx="519082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Gerade Verbindung mit Pfeil 18"/>
          <p:cNvCxnSpPr/>
          <p:nvPr/>
        </p:nvCxnSpPr>
        <p:spPr bwMode="auto">
          <a:xfrm flipV="1">
            <a:off x="5004048" y="3214804"/>
            <a:ext cx="0" cy="50405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Gerade Verbindung mit Pfeil 21"/>
          <p:cNvCxnSpPr/>
          <p:nvPr/>
        </p:nvCxnSpPr>
        <p:spPr bwMode="auto">
          <a:xfrm flipV="1">
            <a:off x="7452320" y="3214804"/>
            <a:ext cx="0" cy="9361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155911"/>
              </p:ext>
            </p:extLst>
          </p:nvPr>
        </p:nvGraphicFramePr>
        <p:xfrm>
          <a:off x="1338955" y="4503400"/>
          <a:ext cx="928789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789"/>
              </a:tblGrid>
              <a:tr h="1524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 -= 2;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8" name="Gerade Verbindung 27"/>
          <p:cNvCxnSpPr/>
          <p:nvPr/>
        </p:nvCxnSpPr>
        <p:spPr bwMode="auto">
          <a:xfrm>
            <a:off x="2261498" y="4653136"/>
            <a:ext cx="36628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Gerade Verbindung mit Pfeil 29"/>
          <p:cNvCxnSpPr/>
          <p:nvPr/>
        </p:nvCxnSpPr>
        <p:spPr bwMode="auto">
          <a:xfrm flipV="1">
            <a:off x="2627016" y="3214804"/>
            <a:ext cx="768" cy="144016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984168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 and Array</a:t>
            </a:r>
            <a:endParaRPr lang="en-US" dirty="0" smtClean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0" y="1196752"/>
            <a:ext cx="9143999" cy="5472608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The concept of an </a:t>
            </a:r>
            <a:r>
              <a:rPr lang="en-US" kern="1200" dirty="0"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dirty="0" smtClean="0"/>
              <a:t> and of a </a:t>
            </a:r>
            <a:r>
              <a:rPr lang="en-US" kern="1200" dirty="0">
                <a:latin typeface="Courier New" pitchFamily="49" charset="0"/>
                <a:cs typeface="Courier New" pitchFamily="49" charset="0"/>
              </a:rPr>
              <a:t>pointer</a:t>
            </a:r>
            <a:r>
              <a:rPr lang="en-US" dirty="0" smtClean="0"/>
              <a:t> is the same: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Identifier of an </a:t>
            </a:r>
            <a:r>
              <a:rPr lang="en-US" kern="1200" dirty="0">
                <a:latin typeface="Courier New" pitchFamily="49" charset="0"/>
                <a:ea typeface="+mn-ea"/>
                <a:cs typeface="Courier New" pitchFamily="49" charset="0"/>
              </a:rPr>
              <a:t>array</a:t>
            </a:r>
            <a:r>
              <a:rPr lang="en-US" dirty="0" smtClean="0"/>
              <a:t> is equivalent to the address of its first element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 </a:t>
            </a:r>
            <a:r>
              <a:rPr lang="en-US" kern="1200" dirty="0">
                <a:latin typeface="Courier New" pitchFamily="49" charset="0"/>
                <a:ea typeface="+mn-ea"/>
                <a:cs typeface="Courier New" pitchFamily="49" charset="0"/>
              </a:rPr>
              <a:t>pointer</a:t>
            </a:r>
            <a:r>
              <a:rPr lang="en-US" dirty="0" smtClean="0"/>
              <a:t> is equivalent to the address of the first element that it point to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None/>
            </a:pPr>
            <a:endParaRPr lang="en-US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Assignment operation: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kern="1200" dirty="0">
                <a:latin typeface="Courier New" pitchFamily="49" charset="0"/>
                <a:ea typeface="+mn-ea"/>
                <a:cs typeface="Courier New" pitchFamily="49" charset="0"/>
              </a:rPr>
              <a:t>pointer</a:t>
            </a:r>
            <a:r>
              <a:rPr lang="en-US" dirty="0" smtClean="0"/>
              <a:t> and </a:t>
            </a:r>
            <a:r>
              <a:rPr lang="en-US" kern="1200" dirty="0">
                <a:latin typeface="Courier New" pitchFamily="49" charset="0"/>
                <a:ea typeface="+mn-ea"/>
                <a:cs typeface="Courier New" pitchFamily="49" charset="0"/>
              </a:rPr>
              <a:t>array</a:t>
            </a:r>
            <a:r>
              <a:rPr lang="en-US" dirty="0" smtClean="0"/>
              <a:t> are equivalent and have the same properties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But:</a:t>
            </a:r>
          </a:p>
          <a:p>
            <a:pPr marL="381000" lvl="1" indent="0">
              <a:buNone/>
            </a:pPr>
            <a:r>
              <a:rPr lang="en-US" dirty="0" smtClean="0"/>
              <a:t>  value of </a:t>
            </a:r>
            <a:r>
              <a:rPr lang="en-US" kern="1200" dirty="0" smtClean="0">
                <a:latin typeface="Courier New" pitchFamily="49" charset="0"/>
                <a:ea typeface="+mn-ea"/>
                <a:cs typeface="Courier New" pitchFamily="49" charset="0"/>
              </a:rPr>
              <a:t>pointer</a:t>
            </a:r>
            <a:r>
              <a:rPr lang="en-US" dirty="0" smtClean="0"/>
              <a:t> is changeable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 ordinary pointer </a:t>
            </a:r>
          </a:p>
          <a:p>
            <a:pPr marL="381000" lvl="1" indent="0">
              <a:buNone/>
            </a:pPr>
            <a:r>
              <a:rPr lang="en-US" b="1" kern="1200" dirty="0"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en-US" kern="1200" dirty="0" smtClean="0">
                <a:latin typeface="Courier New" pitchFamily="49" charset="0"/>
                <a:ea typeface="+mn-ea"/>
                <a:cs typeface="Courier New" pitchFamily="49" charset="0"/>
              </a:rPr>
              <a:t>array</a:t>
            </a:r>
            <a:r>
              <a:rPr lang="en-US" dirty="0" smtClean="0"/>
              <a:t> will always point to first element of its type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 constant pointer</a:t>
            </a:r>
          </a:p>
        </p:txBody>
      </p:sp>
      <p:sp>
        <p:nvSpPr>
          <p:cNvPr id="4" name="Rechteck 3"/>
          <p:cNvSpPr/>
          <p:nvPr/>
        </p:nvSpPr>
        <p:spPr bwMode="auto">
          <a:xfrm>
            <a:off x="2388880" y="2636912"/>
            <a:ext cx="2903200" cy="6840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array[5];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*pointer;</a:t>
            </a:r>
          </a:p>
        </p:txBody>
      </p:sp>
      <p:sp>
        <p:nvSpPr>
          <p:cNvPr id="6" name="Rechteck 5"/>
          <p:cNvSpPr/>
          <p:nvPr/>
        </p:nvSpPr>
        <p:spPr bwMode="auto">
          <a:xfrm>
            <a:off x="5796136" y="2446785"/>
            <a:ext cx="2808312" cy="19442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+mn-lt"/>
              </a:rPr>
              <a:t>An array automatically </a:t>
            </a:r>
            <a:r>
              <a:rPr lang="en-US" sz="1800" dirty="0" smtClean="0">
                <a:latin typeface="+mn-lt"/>
              </a:rPr>
              <a:t>allocate memory if its initialized</a:t>
            </a:r>
          </a:p>
          <a:p>
            <a:pPr eaLnBrk="0" hangingPunct="0"/>
            <a:endParaRPr 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//declaration</a:t>
            </a:r>
          </a:p>
          <a:p>
            <a:pPr eaLnBrk="0" hangingPunct="0"/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</a:t>
            </a:r>
            <a:r>
              <a:rPr lang="en-US" sz="1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[5]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0" hangingPunct="0"/>
            <a:endParaRPr lang="en-US" sz="11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//initialization</a:t>
            </a:r>
          </a:p>
          <a:p>
            <a:pPr eaLnBrk="0" hangingPunct="0"/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</a:t>
            </a:r>
            <a:r>
              <a:rPr lang="en-US" sz="1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{1,2,3,4,5};</a:t>
            </a:r>
            <a:endParaRPr lang="en-US" sz="11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/>
            <a:endParaRPr lang="en-US" sz="11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+mn-lt"/>
            </a:endParaRPr>
          </a:p>
        </p:txBody>
      </p:sp>
      <p:sp>
        <p:nvSpPr>
          <p:cNvPr id="5" name="Stern mit 5 Zacken 4"/>
          <p:cNvSpPr/>
          <p:nvPr/>
        </p:nvSpPr>
        <p:spPr bwMode="auto">
          <a:xfrm>
            <a:off x="5004048" y="2433375"/>
            <a:ext cx="720080" cy="72008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2388880" y="4041068"/>
            <a:ext cx="2903200" cy="3960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array;</a:t>
            </a:r>
          </a:p>
        </p:txBody>
      </p:sp>
      <p:sp>
        <p:nvSpPr>
          <p:cNvPr id="31" name="Rechteck 30"/>
          <p:cNvSpPr/>
          <p:nvPr/>
        </p:nvSpPr>
        <p:spPr bwMode="auto">
          <a:xfrm>
            <a:off x="2388879" y="6237312"/>
            <a:ext cx="2903201" cy="3960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 = pointer;</a:t>
            </a:r>
          </a:p>
        </p:txBody>
      </p:sp>
      <p:sp>
        <p:nvSpPr>
          <p:cNvPr id="7" name="Multiplizieren 6"/>
          <p:cNvSpPr/>
          <p:nvPr/>
        </p:nvSpPr>
        <p:spPr bwMode="auto">
          <a:xfrm>
            <a:off x="1907703" y="6160994"/>
            <a:ext cx="3816425" cy="548680"/>
          </a:xfrm>
          <a:prstGeom prst="mathMultipl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29" grpId="0" animBg="1"/>
      <p:bldP spid="31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 and Array</a:t>
            </a:r>
            <a:endParaRPr lang="en-US" dirty="0" smtClean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0" y="1196752"/>
            <a:ext cx="9143999" cy="5472608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 smtClean="0"/>
              <a:t>Array Indexing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C++ doesn’t really understand array indexing, except in declarations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The compiler converts the array into a pointer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dirty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dirty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Commutative law: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4" name="Rechteck 3"/>
          <p:cNvSpPr/>
          <p:nvPr/>
        </p:nvSpPr>
        <p:spPr bwMode="auto">
          <a:xfrm>
            <a:off x="1547664" y="3284984"/>
            <a:ext cx="4127336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array[n]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  <a:sym typeface="Wingdings" pitchFamily="2" charset="2"/>
              </a:rPr>
              <a:t>== *(array + n)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6156176" y="3182669"/>
            <a:ext cx="2808312" cy="67837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+mn-lt"/>
              </a:rPr>
              <a:t>Reason why an array element count from zero</a:t>
            </a:r>
            <a:endParaRPr 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+mn-lt"/>
            </a:endParaRPr>
          </a:p>
        </p:txBody>
      </p:sp>
      <p:sp>
        <p:nvSpPr>
          <p:cNvPr id="6" name="Stern mit 5 Zacken 5"/>
          <p:cNvSpPr/>
          <p:nvPr/>
        </p:nvSpPr>
        <p:spPr bwMode="auto">
          <a:xfrm>
            <a:off x="5486779" y="2822629"/>
            <a:ext cx="720080" cy="72008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547664" y="4725144"/>
            <a:ext cx="4127336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array[n]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  <a:sym typeface="Wingdings" pitchFamily="2" charset="2"/>
              </a:rPr>
              <a:t>== *(array + n)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1547664" y="5445224"/>
            <a:ext cx="4127336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array + 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==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n + array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1547664" y="6114050"/>
            <a:ext cx="4127336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array[n]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== n[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array]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1547664" y="4725144"/>
            <a:ext cx="4127336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array[n]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  <a:sym typeface="Wingdings" pitchFamily="2" charset="2"/>
              </a:rPr>
              <a:t>== *(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cs typeface="Courier New" pitchFamily="49" charset="0"/>
                <a:sym typeface="Wingdings" pitchFamily="2" charset="2"/>
              </a:rPr>
              <a:t>array + 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  <a:sym typeface="Wingdings" pitchFamily="2" charset="2"/>
              </a:rPr>
              <a:t>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1547664" y="5445237"/>
            <a:ext cx="4127336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array + 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==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n + array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1547664" y="6114050"/>
            <a:ext cx="4127336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array[n]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== n[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array]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hteck 12"/>
          <p:cNvSpPr/>
          <p:nvPr/>
        </p:nvSpPr>
        <p:spPr bwMode="auto">
          <a:xfrm>
            <a:off x="1547664" y="4728150"/>
            <a:ext cx="4127336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Courier New" pitchFamily="49" charset="0"/>
                <a:cs typeface="Courier New" pitchFamily="49" charset="0"/>
              </a:rPr>
              <a:t>array[n]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  <a:sym typeface="Wingdings" pitchFamily="2" charset="2"/>
              </a:rPr>
              <a:t>== *(array + n)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1063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1676400" y="546100"/>
            <a:ext cx="5638800" cy="400110"/>
          </a:xfrm>
        </p:spPr>
        <p:txBody>
          <a:bodyPr/>
          <a:lstStyle/>
          <a:p>
            <a:r>
              <a:rPr lang="en-US" dirty="0"/>
              <a:t>Pointer Arithmetic and </a:t>
            </a:r>
            <a:r>
              <a:rPr lang="en-US" dirty="0" smtClean="0"/>
              <a:t>Array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2339752" y="2060848"/>
            <a:ext cx="4464496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char array[]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{1,2,3,4,5}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1224462" y="4509120"/>
            <a:ext cx="2063668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&amp;(array[2])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5436096" y="4509120"/>
            <a:ext cx="2736304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*(&amp;(array[2]))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131046"/>
              </p:ext>
            </p:extLst>
          </p:nvPr>
        </p:nvGraphicFramePr>
        <p:xfrm>
          <a:off x="1547664" y="3284984"/>
          <a:ext cx="63367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1004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1007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304789"/>
              </p:ext>
            </p:extLst>
          </p:nvPr>
        </p:nvGraphicFramePr>
        <p:xfrm>
          <a:off x="1547664" y="2780928"/>
          <a:ext cx="63367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3600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hteck 11"/>
          <p:cNvSpPr/>
          <p:nvPr/>
        </p:nvSpPr>
        <p:spPr bwMode="auto">
          <a:xfrm>
            <a:off x="1224462" y="4509120"/>
            <a:ext cx="2063668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&amp;(array[2])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39794"/>
              </p:ext>
            </p:extLst>
          </p:nvPr>
        </p:nvGraphicFramePr>
        <p:xfrm>
          <a:off x="1547664" y="3284984"/>
          <a:ext cx="63367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1004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1007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Rechteck 13"/>
          <p:cNvSpPr/>
          <p:nvPr/>
        </p:nvSpPr>
        <p:spPr bwMode="auto">
          <a:xfrm>
            <a:off x="5436096" y="4509120"/>
            <a:ext cx="2736304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*(&amp;(array[2]))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862605"/>
              </p:ext>
            </p:extLst>
          </p:nvPr>
        </p:nvGraphicFramePr>
        <p:xfrm>
          <a:off x="1547667" y="2780928"/>
          <a:ext cx="63367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3600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6" name="Gerade Verbindung mit Pfeil 15"/>
          <p:cNvCxnSpPr/>
          <p:nvPr/>
        </p:nvCxnSpPr>
        <p:spPr bwMode="auto">
          <a:xfrm flipV="1">
            <a:off x="3372428" y="3789040"/>
            <a:ext cx="983548" cy="72008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Inhaltsplatzhalter 1"/>
          <p:cNvSpPr>
            <a:spLocks noGrp="1"/>
          </p:cNvSpPr>
          <p:nvPr>
            <p:ph idx="1"/>
          </p:nvPr>
        </p:nvSpPr>
        <p:spPr>
          <a:xfrm>
            <a:off x="755576" y="1196752"/>
            <a:ext cx="8388423" cy="648072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How Pointer Arithmetic works:</a:t>
            </a:r>
          </a:p>
        </p:txBody>
      </p:sp>
      <p:cxnSp>
        <p:nvCxnSpPr>
          <p:cNvPr id="19" name="Gerade Verbindung mit Pfeil 18"/>
          <p:cNvCxnSpPr>
            <a:endCxn id="15" idx="2"/>
          </p:cNvCxnSpPr>
          <p:nvPr/>
        </p:nvCxnSpPr>
        <p:spPr bwMode="auto">
          <a:xfrm flipH="1" flipV="1">
            <a:off x="4716017" y="3146688"/>
            <a:ext cx="699923" cy="12904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8431740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4" grpId="0" animBg="1"/>
      <p:bldP spid="1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1676400" y="546100"/>
            <a:ext cx="5638800" cy="400110"/>
          </a:xfrm>
        </p:spPr>
        <p:txBody>
          <a:bodyPr/>
          <a:lstStyle/>
          <a:p>
            <a:r>
              <a:rPr lang="en-US" dirty="0"/>
              <a:t>Pointer Arithmetic and </a:t>
            </a:r>
            <a:r>
              <a:rPr lang="en-US" dirty="0" smtClean="0"/>
              <a:t>Array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2339752" y="2060848"/>
            <a:ext cx="4464496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char array[]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{1,2,3,4,5}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1224462" y="4509120"/>
            <a:ext cx="2063668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&amp;(array[2])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5436096" y="4509120"/>
            <a:ext cx="2736304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*(&amp;(array[2]))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131046"/>
              </p:ext>
            </p:extLst>
          </p:nvPr>
        </p:nvGraphicFramePr>
        <p:xfrm>
          <a:off x="1547664" y="3284984"/>
          <a:ext cx="63367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1004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1007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304789"/>
              </p:ext>
            </p:extLst>
          </p:nvPr>
        </p:nvGraphicFramePr>
        <p:xfrm>
          <a:off x="1547664" y="2780928"/>
          <a:ext cx="63367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3600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hteck 11"/>
          <p:cNvSpPr/>
          <p:nvPr/>
        </p:nvSpPr>
        <p:spPr bwMode="auto">
          <a:xfrm>
            <a:off x="1224462" y="4509120"/>
            <a:ext cx="2063668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&amp;(array[2])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463131"/>
              </p:ext>
            </p:extLst>
          </p:nvPr>
        </p:nvGraphicFramePr>
        <p:xfrm>
          <a:off x="1547664" y="3284984"/>
          <a:ext cx="63367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1004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1007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Rechteck 13"/>
          <p:cNvSpPr/>
          <p:nvPr/>
        </p:nvSpPr>
        <p:spPr bwMode="auto">
          <a:xfrm>
            <a:off x="5436096" y="4509120"/>
            <a:ext cx="2736304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*(&amp;(array[2]))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862605"/>
              </p:ext>
            </p:extLst>
          </p:nvPr>
        </p:nvGraphicFramePr>
        <p:xfrm>
          <a:off x="1547667" y="2780928"/>
          <a:ext cx="63367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3600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Rechteck 20"/>
          <p:cNvSpPr/>
          <p:nvPr/>
        </p:nvSpPr>
        <p:spPr bwMode="auto">
          <a:xfrm>
            <a:off x="1020712" y="4509120"/>
            <a:ext cx="2267418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&amp;(array[2])+1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Rechteck 22"/>
          <p:cNvSpPr/>
          <p:nvPr/>
        </p:nvSpPr>
        <p:spPr bwMode="auto">
          <a:xfrm>
            <a:off x="5436096" y="4509120"/>
            <a:ext cx="2736304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*(&amp;(array[2])+1)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4" name="Gerade Verbindung mit Pfeil 23"/>
          <p:cNvCxnSpPr/>
          <p:nvPr/>
        </p:nvCxnSpPr>
        <p:spPr bwMode="auto">
          <a:xfrm flipV="1">
            <a:off x="3399716" y="3717032"/>
            <a:ext cx="2036380" cy="80364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26" name="Tabel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818326"/>
              </p:ext>
            </p:extLst>
          </p:nvPr>
        </p:nvGraphicFramePr>
        <p:xfrm>
          <a:off x="1547667" y="3284984"/>
          <a:ext cx="63367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1004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1005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1007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006886"/>
              </p:ext>
            </p:extLst>
          </p:nvPr>
        </p:nvGraphicFramePr>
        <p:xfrm>
          <a:off x="1547666" y="2780928"/>
          <a:ext cx="63367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3600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8" name="Gerade Verbindung mit Pfeil 27"/>
          <p:cNvCxnSpPr/>
          <p:nvPr/>
        </p:nvCxnSpPr>
        <p:spPr bwMode="auto">
          <a:xfrm flipV="1">
            <a:off x="5415940" y="3146688"/>
            <a:ext cx="164172" cy="12875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Inhaltsplatzhalter 1"/>
          <p:cNvSpPr>
            <a:spLocks noGrp="1"/>
          </p:cNvSpPr>
          <p:nvPr>
            <p:ph idx="1"/>
          </p:nvPr>
        </p:nvSpPr>
        <p:spPr>
          <a:xfrm>
            <a:off x="755576" y="1196752"/>
            <a:ext cx="8388423" cy="648072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How Pointer Arithmetic works:</a:t>
            </a:r>
          </a:p>
        </p:txBody>
      </p:sp>
    </p:spTree>
    <p:extLst>
      <p:ext uri="{BB962C8B-B14F-4D97-AF65-F5344CB8AC3E}">
        <p14:creationId xmlns:p14="http://schemas.microsoft.com/office/powerpoint/2010/main" val="38431740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4" grpId="0" animBg="1"/>
      <p:bldP spid="14" grpId="1" animBg="1"/>
      <p:bldP spid="21" grpId="0" animBg="1"/>
      <p:bldP spid="21" grpId="1" animBg="1"/>
      <p:bldP spid="23" grpId="0" animBg="1"/>
      <p:bldP spid="2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>
          <a:xfrm>
            <a:off x="1676400" y="546100"/>
            <a:ext cx="5638800" cy="400110"/>
          </a:xfrm>
        </p:spPr>
        <p:txBody>
          <a:bodyPr/>
          <a:lstStyle/>
          <a:p>
            <a:r>
              <a:rPr lang="en-US" dirty="0"/>
              <a:t>Pointer Arithmetic and </a:t>
            </a:r>
            <a:r>
              <a:rPr lang="en-US" dirty="0" smtClean="0"/>
              <a:t>Array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2339752" y="2060848"/>
            <a:ext cx="4464496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char array[]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{1,2,3,4,5}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755576" y="5013176"/>
            <a:ext cx="3600400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char* p1 = &amp;(array[1])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418083"/>
              </p:ext>
            </p:extLst>
          </p:nvPr>
        </p:nvGraphicFramePr>
        <p:xfrm>
          <a:off x="1547664" y="3284984"/>
          <a:ext cx="63367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1004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1007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847517"/>
              </p:ext>
            </p:extLst>
          </p:nvPr>
        </p:nvGraphicFramePr>
        <p:xfrm>
          <a:off x="1547664" y="2780928"/>
          <a:ext cx="63367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3600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Inhaltsplatzhalter 1"/>
          <p:cNvSpPr>
            <a:spLocks noGrp="1"/>
          </p:cNvSpPr>
          <p:nvPr>
            <p:ph idx="1"/>
          </p:nvPr>
        </p:nvSpPr>
        <p:spPr>
          <a:xfrm>
            <a:off x="755576" y="1196752"/>
            <a:ext cx="8388423" cy="648072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How Pointer Arithmetic works:</a:t>
            </a:r>
          </a:p>
        </p:txBody>
      </p:sp>
      <p:sp>
        <p:nvSpPr>
          <p:cNvPr id="22" name="Rechteck 21"/>
          <p:cNvSpPr/>
          <p:nvPr/>
        </p:nvSpPr>
        <p:spPr bwMode="auto">
          <a:xfrm>
            <a:off x="4760301" y="5013176"/>
            <a:ext cx="3600400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char* p2 = &amp;(array[2])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5" name="Tabel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984178"/>
              </p:ext>
            </p:extLst>
          </p:nvPr>
        </p:nvGraphicFramePr>
        <p:xfrm>
          <a:off x="1547667" y="3284984"/>
          <a:ext cx="633670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243"/>
                <a:gridCol w="905243"/>
                <a:gridCol w="905243"/>
                <a:gridCol w="905243"/>
                <a:gridCol w="905243"/>
                <a:gridCol w="905243"/>
                <a:gridCol w="905243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1003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1004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1007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9" name="Gerade Verbindung mit Pfeil 28"/>
          <p:cNvCxnSpPr/>
          <p:nvPr/>
        </p:nvCxnSpPr>
        <p:spPr bwMode="auto">
          <a:xfrm flipV="1">
            <a:off x="2987824" y="3717032"/>
            <a:ext cx="983548" cy="122413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Gerade Verbindung mit Pfeil 29"/>
          <p:cNvCxnSpPr/>
          <p:nvPr/>
        </p:nvCxnSpPr>
        <p:spPr bwMode="auto">
          <a:xfrm flipH="1" flipV="1">
            <a:off x="4728270" y="3717032"/>
            <a:ext cx="1427906" cy="122413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Rechteck 31"/>
          <p:cNvSpPr/>
          <p:nvPr/>
        </p:nvSpPr>
        <p:spPr bwMode="auto">
          <a:xfrm>
            <a:off x="755576" y="5949280"/>
            <a:ext cx="1584176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*p1 + *p2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3" name="Rechteck 42"/>
          <p:cNvSpPr/>
          <p:nvPr/>
        </p:nvSpPr>
        <p:spPr bwMode="auto">
          <a:xfrm>
            <a:off x="4760301" y="5949280"/>
            <a:ext cx="1584176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*p2 – *p1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hteck 1"/>
          <p:cNvSpPr/>
          <p:nvPr/>
        </p:nvSpPr>
        <p:spPr bwMode="auto">
          <a:xfrm>
            <a:off x="2980204" y="6028908"/>
            <a:ext cx="576064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+mn-lt"/>
                <a:cs typeface="+mn-cs"/>
              </a:rPr>
              <a:t>5</a:t>
            </a:r>
          </a:p>
        </p:txBody>
      </p:sp>
      <p:sp>
        <p:nvSpPr>
          <p:cNvPr id="19" name="Rechteck 18"/>
          <p:cNvSpPr/>
          <p:nvPr/>
        </p:nvSpPr>
        <p:spPr bwMode="auto">
          <a:xfrm>
            <a:off x="6948264" y="6055196"/>
            <a:ext cx="576064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+mn-lt"/>
                <a:cs typeface="+mn-cs"/>
              </a:rPr>
              <a:t>1</a:t>
            </a:r>
            <a:endParaRPr lang="en-US" sz="1800" dirty="0">
              <a:latin typeface="+mn-lt"/>
              <a:cs typeface="+mn-cs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11760" y="6201308"/>
            <a:ext cx="5040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Gerade Verbindung mit Pfeil 22"/>
          <p:cNvCxnSpPr/>
          <p:nvPr/>
        </p:nvCxnSpPr>
        <p:spPr bwMode="auto">
          <a:xfrm>
            <a:off x="6395060" y="6222796"/>
            <a:ext cx="5040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289371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43" grpId="0" animBg="1"/>
      <p:bldP spid="4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 and Array - Example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179512" y="2060848"/>
            <a:ext cx="3600400" cy="3744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array[]={0,0,0,0};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*pointer;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&amp;(array[2]);</a:t>
            </a:r>
          </a:p>
          <a:p>
            <a:pPr eaLnBrk="0" hangingPunct="0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3;</a:t>
            </a:r>
          </a:p>
          <a:p>
            <a:pPr eaLnBrk="0" hangingPunct="0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pointer++;</a:t>
            </a:r>
          </a:p>
          <a:p>
            <a:pPr eaLnBrk="0" hangingPunct="0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9;</a:t>
            </a:r>
          </a:p>
          <a:p>
            <a:pPr eaLnBrk="0" hangingPunct="0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pointer - 3;</a:t>
            </a:r>
          </a:p>
          <a:p>
            <a:pPr eaLnBrk="0" hangingPunct="0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*pointer = 6;</a:t>
            </a: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*(pointer+2)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 7;</a:t>
            </a:r>
          </a:p>
          <a:p>
            <a:pPr eaLnBrk="0" hangingPunct="0"/>
            <a:endParaRPr lang="en-US" sz="2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961398"/>
              </p:ext>
            </p:extLst>
          </p:nvPr>
        </p:nvGraphicFramePr>
        <p:xfrm>
          <a:off x="3995936" y="2636912"/>
          <a:ext cx="4968553" cy="26642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828092"/>
                <a:gridCol w="2484277"/>
              </a:tblGrid>
              <a:tr h="380614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array[1]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array[2]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array[3]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7164288" y="2708920"/>
            <a:ext cx="11521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solidFill>
                  <a:srgbClr val="FF0000"/>
                </a:solidFill>
                <a:latin typeface="+mn-lt"/>
                <a:cs typeface="+mn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475001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Arithmetic and Array - Example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179512" y="2060848"/>
            <a:ext cx="3600400" cy="3744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array[]={0,0,0,0};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*pointer;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0" hangingPunct="0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pointer = &amp;(array[2]);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901749"/>
              </p:ext>
            </p:extLst>
          </p:nvPr>
        </p:nvGraphicFramePr>
        <p:xfrm>
          <a:off x="3995936" y="2636912"/>
          <a:ext cx="4968553" cy="26642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828092"/>
                <a:gridCol w="2484277"/>
              </a:tblGrid>
              <a:tr h="380614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array[1]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array[2]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array[3]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address to array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[2]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*pointer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5115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2_e_ver_a">
  <a:themeElements>
    <a:clrScheme name="Larissa-Design 1">
      <a:dk1>
        <a:srgbClr val="000000"/>
      </a:dk1>
      <a:lt1>
        <a:srgbClr val="CCDBF1"/>
      </a:lt1>
      <a:dk2>
        <a:srgbClr val="0047B9"/>
      </a:dk2>
      <a:lt2>
        <a:srgbClr val="FFFFFF"/>
      </a:lt2>
      <a:accent1>
        <a:srgbClr val="F32B42"/>
      </a:accent1>
      <a:accent2>
        <a:srgbClr val="8C8C8C"/>
      </a:accent2>
      <a:accent3>
        <a:srgbClr val="E2EAF7"/>
      </a:accent3>
      <a:accent4>
        <a:srgbClr val="000000"/>
      </a:accent4>
      <a:accent5>
        <a:srgbClr val="F8ACB0"/>
      </a:accent5>
      <a:accent6>
        <a:srgbClr val="7E7E7E"/>
      </a:accent6>
      <a:hlink>
        <a:srgbClr val="FF5D00"/>
      </a:hlink>
      <a:folHlink>
        <a:srgbClr val="009543"/>
      </a:folHlink>
    </a:clrScheme>
    <a:fontScheme name="Larissa-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CCDBF1"/>
        </a:lt1>
        <a:dk2>
          <a:srgbClr val="0047B9"/>
        </a:dk2>
        <a:lt2>
          <a:srgbClr val="FFFFFF"/>
        </a:lt2>
        <a:accent1>
          <a:srgbClr val="F32B42"/>
        </a:accent1>
        <a:accent2>
          <a:srgbClr val="8C8C8C"/>
        </a:accent2>
        <a:accent3>
          <a:srgbClr val="E2EAF7"/>
        </a:accent3>
        <a:accent4>
          <a:srgbClr val="000000"/>
        </a:accent4>
        <a:accent5>
          <a:srgbClr val="F8ACB0"/>
        </a:accent5>
        <a:accent6>
          <a:srgbClr val="7E7E7E"/>
        </a:accent6>
        <a:hlink>
          <a:srgbClr val="FF5D00"/>
        </a:hlink>
        <a:folHlink>
          <a:srgbClr val="0095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A49DF6371F17041BF9F92BD003B8681" ma:contentTypeVersion="9" ma:contentTypeDescription="Ein neues Dokument erstellen." ma:contentTypeScope="" ma:versionID="c6605a6d752f4ef5c71faa629d95f6d9">
  <xsd:schema xmlns:xsd="http://www.w3.org/2001/XMLSchema" xmlns:p="http://schemas.microsoft.com/office/2006/metadata/properties" xmlns:ns2="3ec8524a-360a-45d4-b7b1-49199f42b79b" targetNamespace="http://schemas.microsoft.com/office/2006/metadata/properties" ma:root="true" ma:fieldsID="3439b1715f0c5fa3eb3efbe7744c1097" ns2:_="">
    <xsd:import namespace="3ec8524a-360a-45d4-b7b1-49199f42b79b"/>
    <xsd:element name="properties">
      <xsd:complexType>
        <xsd:sequence>
          <xsd:element name="documentManagement">
            <xsd:complexType>
              <xsd:all>
                <xsd:element ref="ns2:Sprache"/>
                <xsd:element ref="ns2:Schlagwort" minOccurs="0"/>
                <xsd:element ref="ns2:Lebenslage" minOccurs="0"/>
                <xsd:element ref="ns2:Dokumentart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3ec8524a-360a-45d4-b7b1-49199f42b79b" elementFormDefault="qualified">
    <xsd:import namespace="http://schemas.microsoft.com/office/2006/documentManagement/types"/>
    <xsd:element name="Sprache" ma:index="8" ma:displayName="Sprache" ma:list="11113302-9481-4b69-a48b-40ab07eefd35" ma:internalName="Sprache" ma:showField="Title" ma:web="694dbda0-7b89-484c-bd42-5249f71b3d20">
      <xsd:simpleType>
        <xsd:restriction base="dms:Lookup"/>
      </xsd:simpleType>
    </xsd:element>
    <xsd:element name="Schlagwort" ma:index="9" nillable="true" ma:displayName="Rubrik" ma:list="e282746e-88bf-4ab6-a75a-19387a5ae0f6" ma:internalName="Schlagwort" ma:readOnly="false" ma:showField="Title" ma:web="694dbda0-7b89-484c-bd42-5249f71b3d20" ma:requiredMultiChoice="tru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ebenslage" ma:index="10" nillable="true" ma:displayName="Lebenslage" ma:list="23da0151-69d4-4bf0-91d1-de426b43aafd" ma:internalName="Lebenslage" ma:showField="Title" ma:web="694dbda0-7b89-484c-bd42-5249f71b3d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okumentart" ma:index="11" ma:displayName="Dokumentart" ma:list="0c35b4c0-62da-4c79-9bc4-ae25d6122e81" ma:internalName="Dokumentart" ma:showField="Title" ma:web="694dbda0-7b89-484c-bd42-5249f71b3d20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Sprache xmlns="3ec8524a-360a-45d4-b7b1-49199f42b79b">2</Sprache>
    <Schlagwort xmlns="3ec8524a-360a-45d4-b7b1-49199f42b79b">
      <Value xmlns="3ec8524a-360a-45d4-b7b1-49199f42b79b">149</Value>
      <Value xmlns="3ec8524a-360a-45d4-b7b1-49199f42b79b">155</Value>
      <Value xmlns="3ec8524a-360a-45d4-b7b1-49199f42b79b">1</Value>
      <Value xmlns="3ec8524a-360a-45d4-b7b1-49199f42b79b">150</Value>
    </Schlagwort>
    <Dokumentart xmlns="3ec8524a-360a-45d4-b7b1-49199f42b79b">2</Dokumentart>
    <Lebenslage xmlns="3ec8524a-360a-45d4-b7b1-49199f42b79b"/>
  </documentManagement>
</p:properties>
</file>

<file path=customXml/itemProps1.xml><?xml version="1.0" encoding="utf-8"?>
<ds:datastoreItem xmlns:ds="http://schemas.openxmlformats.org/officeDocument/2006/customXml" ds:itemID="{9C14FF7B-F4F3-4A95-905D-AC69ABA3A1B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54119F0C-DCDA-4603-8EED-2EE6CCC0E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c8524a-360a-45d4-b7b1-49199f42b79b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5969A98-6F1A-4E65-B4EA-1A1A617A06F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5B173BB-85D6-43F1-87EF-91FF6E3D012F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3ec8524a-360a-45d4-b7b1-49199f42b79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t2_e_ver_a</Template>
  <TotalTime>0</TotalTime>
  <Words>1196</Words>
  <Application>Microsoft Office PowerPoint</Application>
  <PresentationFormat>Bildschirmpräsentation (4:3)</PresentationFormat>
  <Paragraphs>470</Paragraphs>
  <Slides>17</Slides>
  <Notes>16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t2_e_ver_a</vt:lpstr>
      <vt:lpstr>Pointer Arithmetic</vt:lpstr>
      <vt:lpstr>Pointer Arithmetic</vt:lpstr>
      <vt:lpstr>Pointer Arithmetic and Array</vt:lpstr>
      <vt:lpstr>Pointer Arithmetic and Array</vt:lpstr>
      <vt:lpstr>Pointer Arithmetic and Array</vt:lpstr>
      <vt:lpstr>Pointer Arithmetic and Array</vt:lpstr>
      <vt:lpstr>Pointer Arithmetic and Array</vt:lpstr>
      <vt:lpstr>Pointer Arithmetic and Array - Example</vt:lpstr>
      <vt:lpstr>Pointer Arithmetic and Array - Example</vt:lpstr>
      <vt:lpstr>Pointer Arithmetic and Array - Example</vt:lpstr>
      <vt:lpstr>Pointer Arithmetic and Array - Example</vt:lpstr>
      <vt:lpstr>Pointer Arithmetic and Array - Example</vt:lpstr>
      <vt:lpstr>Pointer Arithmetic and Array - Example</vt:lpstr>
      <vt:lpstr>Pointer Arithmetic and Array - Example</vt:lpstr>
      <vt:lpstr>Pointer Arithmetic and Array - Example</vt:lpstr>
      <vt:lpstr>Pointer Arithmetic and Array - Example</vt:lpstr>
      <vt:lpstr>References</vt:lpstr>
    </vt:vector>
  </TitlesOfParts>
  <Company>DKFZ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Pointer</dc:title>
  <dc:subject>folien weiß</dc:subject>
  <dc:creator>Johannes Kast</dc:creator>
  <cp:lastModifiedBy>wald</cp:lastModifiedBy>
  <cp:revision>229</cp:revision>
  <dcterms:created xsi:type="dcterms:W3CDTF">2009-08-03T15:21:08Z</dcterms:created>
  <dcterms:modified xsi:type="dcterms:W3CDTF">2012-06-29T11:47:01Z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Dokument</vt:lpwstr>
  </property>
  <property fmtid="{D5CDD505-2E9C-101B-9397-08002B2CF9AE}" pid="3" name="Sprache">
    <vt:lpwstr>2</vt:lpwstr>
  </property>
  <property fmtid="{D5CDD505-2E9C-101B-9397-08002B2CF9AE}" pid="4" name="Schlagwort">
    <vt:lpwstr>149;#;#155;#;#1;#;#150;#</vt:lpwstr>
  </property>
  <property fmtid="{D5CDD505-2E9C-101B-9397-08002B2CF9AE}" pid="5" name="Dokumentart">
    <vt:lpwstr>2</vt:lpwstr>
  </property>
  <property fmtid="{D5CDD505-2E9C-101B-9397-08002B2CF9AE}" pid="6" name="Lebenslage">
    <vt:lpwstr/>
  </property>
</Properties>
</file>